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  <p:sldMasterId id="2147483736" r:id="rId2"/>
  </p:sldMasterIdLst>
  <p:notesMasterIdLst>
    <p:notesMasterId r:id="rId55"/>
  </p:notesMasterIdLst>
  <p:sldIdLst>
    <p:sldId id="256" r:id="rId3"/>
    <p:sldId id="457" r:id="rId4"/>
    <p:sldId id="328" r:id="rId5"/>
    <p:sldId id="329" r:id="rId6"/>
    <p:sldId id="317" r:id="rId7"/>
    <p:sldId id="270" r:id="rId8"/>
    <p:sldId id="7062" r:id="rId9"/>
    <p:sldId id="271" r:id="rId10"/>
    <p:sldId id="281" r:id="rId11"/>
    <p:sldId id="288" r:id="rId12"/>
    <p:sldId id="6998" r:id="rId13"/>
    <p:sldId id="6999" r:id="rId14"/>
    <p:sldId id="7000" r:id="rId15"/>
    <p:sldId id="7093" r:id="rId16"/>
    <p:sldId id="7094" r:id="rId17"/>
    <p:sldId id="7095" r:id="rId18"/>
    <p:sldId id="7096" r:id="rId19"/>
    <p:sldId id="7097" r:id="rId20"/>
    <p:sldId id="7087" r:id="rId21"/>
    <p:sldId id="7098" r:id="rId22"/>
    <p:sldId id="7099" r:id="rId23"/>
    <p:sldId id="7100" r:id="rId24"/>
    <p:sldId id="7101" r:id="rId25"/>
    <p:sldId id="6866" r:id="rId26"/>
    <p:sldId id="7051" r:id="rId27"/>
    <p:sldId id="7086" r:id="rId28"/>
    <p:sldId id="7084" r:id="rId29"/>
    <p:sldId id="6905" r:id="rId30"/>
    <p:sldId id="6904" r:id="rId31"/>
    <p:sldId id="7089" r:id="rId32"/>
    <p:sldId id="7088" r:id="rId33"/>
    <p:sldId id="7091" r:id="rId34"/>
    <p:sldId id="7090" r:id="rId35"/>
    <p:sldId id="7092" r:id="rId36"/>
    <p:sldId id="7119" r:id="rId37"/>
    <p:sldId id="7102" r:id="rId38"/>
    <p:sldId id="7103" r:id="rId39"/>
    <p:sldId id="7104" r:id="rId40"/>
    <p:sldId id="7105" r:id="rId41"/>
    <p:sldId id="7106" r:id="rId42"/>
    <p:sldId id="7107" r:id="rId43"/>
    <p:sldId id="7108" r:id="rId44"/>
    <p:sldId id="7109" r:id="rId45"/>
    <p:sldId id="7110" r:id="rId46"/>
    <p:sldId id="7111" r:id="rId47"/>
    <p:sldId id="7112" r:id="rId48"/>
    <p:sldId id="7113" r:id="rId49"/>
    <p:sldId id="7114" r:id="rId50"/>
    <p:sldId id="7115" r:id="rId51"/>
    <p:sldId id="7116" r:id="rId52"/>
    <p:sldId id="7117" r:id="rId53"/>
    <p:sldId id="711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son Garcia" initials="AG" lastIdx="2" clrIdx="0">
    <p:extLst>
      <p:ext uri="{19B8F6BF-5375-455C-9EA6-DF929625EA0E}">
        <p15:presenceInfo xmlns:p15="http://schemas.microsoft.com/office/powerpoint/2012/main" userId="S-1-5-21-2414005191-2431363525-1628603290-13031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2EE"/>
    <a:srgbClr val="1471B9"/>
    <a:srgbClr val="001FC6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02F2F-C81F-4953-A59A-F911C855A84B}" v="35" dt="2024-04-16T13:29:22.577"/>
    <p1510:client id="{A0DC840A-F934-0591-8B48-6389670C5754}" v="7" dt="2024-04-16T13:30:35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F69D6-1045-0A4D-8E56-F4F8A9AAA4DC}" type="doc">
      <dgm:prSet loTypeId="urn:microsoft.com/office/officeart/2005/8/layout/matrix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92DD57-0629-874F-88C7-34E197104688}">
      <dgm:prSet phldrT="[Text]"/>
      <dgm:spPr/>
      <dgm:t>
        <a:bodyPr/>
        <a:lstStyle/>
        <a:p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BRICS NIA Platform</a:t>
          </a:r>
          <a:endParaRPr lang="en-US" b="1"/>
        </a:p>
      </dgm:t>
    </dgm:pt>
    <dgm:pt modelId="{6361F705-D3EC-E242-81FD-8400138B6E62}" type="parTrans" cxnId="{DA7A0E95-2692-EB48-BA50-89A3388299C8}">
      <dgm:prSet/>
      <dgm:spPr/>
      <dgm:t>
        <a:bodyPr/>
        <a:lstStyle/>
        <a:p>
          <a:endParaRPr lang="en-US"/>
        </a:p>
      </dgm:t>
    </dgm:pt>
    <dgm:pt modelId="{6F6A2AC1-376F-0040-A255-A1553A8F0F13}" type="sibTrans" cxnId="{DA7A0E95-2692-EB48-BA50-89A3388299C8}">
      <dgm:prSet/>
      <dgm:spPr/>
      <dgm:t>
        <a:bodyPr/>
        <a:lstStyle/>
        <a:p>
          <a:endParaRPr lang="en-US"/>
        </a:p>
      </dgm:t>
    </dgm:pt>
    <dgm:pt modelId="{211C8FEB-DBCD-1D48-92FA-6BEA8A91958B}">
      <dgm:prSet phldrT="[Text]"/>
      <dgm:spPr/>
      <dgm:t>
        <a:bodyPr/>
        <a:lstStyle/>
        <a:p>
          <a:r>
            <a:rPr lang="en-US" b="1" u="sng">
              <a:latin typeface="Arial" panose="020B0604020202020204" pitchFamily="34" charset="0"/>
              <a:cs typeface="Arial" panose="020B0604020202020204" pitchFamily="34" charset="0"/>
            </a:rPr>
            <a:t>Study 1: 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Health &amp; Retirement Study (HRS)</a:t>
          </a:r>
          <a:endParaRPr lang="en-US"/>
        </a:p>
      </dgm:t>
    </dgm:pt>
    <dgm:pt modelId="{85DADB89-6E0F-F547-A913-170968E255C2}" type="parTrans" cxnId="{8776B755-1345-AD4A-ABDC-30242CD66CE2}">
      <dgm:prSet/>
      <dgm:spPr/>
      <dgm:t>
        <a:bodyPr/>
        <a:lstStyle/>
        <a:p>
          <a:endParaRPr lang="en-US"/>
        </a:p>
      </dgm:t>
    </dgm:pt>
    <dgm:pt modelId="{4218B72E-57CB-7D4D-893A-58B3731F8703}" type="sibTrans" cxnId="{8776B755-1345-AD4A-ABDC-30242CD66CE2}">
      <dgm:prSet/>
      <dgm:spPr/>
      <dgm:t>
        <a:bodyPr/>
        <a:lstStyle/>
        <a:p>
          <a:endParaRPr lang="en-US"/>
        </a:p>
      </dgm:t>
    </dgm:pt>
    <dgm:pt modelId="{ABB76AD3-41F4-ED4B-9A2F-DAB02F1E113B}">
      <dgm:prSet phldrT="[Text]"/>
      <dgm:spPr/>
      <dgm:t>
        <a:bodyPr/>
        <a:lstStyle/>
        <a:p>
          <a:r>
            <a:rPr lang="en-US" b="1" u="sng">
              <a:latin typeface="Arial" panose="020B0604020202020204" pitchFamily="34" charset="0"/>
              <a:cs typeface="Arial" panose="020B0604020202020204" pitchFamily="34" charset="0"/>
            </a:rPr>
            <a:t>Study 2: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Health, Aging, and Body Composition Study (Health ABC)</a:t>
          </a:r>
          <a:endParaRPr lang="en-US"/>
        </a:p>
      </dgm:t>
    </dgm:pt>
    <dgm:pt modelId="{4FBDAFD9-95C8-CC4F-AE0E-4FBFCDCADBC2}" type="parTrans" cxnId="{AC28CF39-2557-C640-9B1D-9BCCEC04C752}">
      <dgm:prSet/>
      <dgm:spPr/>
      <dgm:t>
        <a:bodyPr/>
        <a:lstStyle/>
        <a:p>
          <a:endParaRPr lang="en-US"/>
        </a:p>
      </dgm:t>
    </dgm:pt>
    <dgm:pt modelId="{12C57AD9-B62E-9843-A080-4D676CC49C5F}" type="sibTrans" cxnId="{AC28CF39-2557-C640-9B1D-9BCCEC04C752}">
      <dgm:prSet/>
      <dgm:spPr/>
      <dgm:t>
        <a:bodyPr/>
        <a:lstStyle/>
        <a:p>
          <a:endParaRPr lang="en-US"/>
        </a:p>
      </dgm:t>
    </dgm:pt>
    <dgm:pt modelId="{EE394BDD-7995-524E-BB56-A2999BD86DE4}">
      <dgm:prSet phldrT="[Text]"/>
      <dgm:spPr/>
      <dgm:t>
        <a:bodyPr/>
        <a:lstStyle/>
        <a:p>
          <a:r>
            <a:rPr lang="en-US" b="1" u="sng">
              <a:latin typeface="Arial" panose="020B0604020202020204" pitchFamily="34" charset="0"/>
              <a:cs typeface="Arial" panose="020B0604020202020204" pitchFamily="34" charset="0"/>
            </a:rPr>
            <a:t>Study 3: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Minority Aging Research Study (MARS)</a:t>
          </a:r>
          <a:endParaRPr lang="en-US"/>
        </a:p>
      </dgm:t>
    </dgm:pt>
    <dgm:pt modelId="{C4C8FA5C-8F77-2D44-A9AD-2E27410BF872}" type="parTrans" cxnId="{0D25CB25-9CCE-6B48-A5EB-C7C78D88B41B}">
      <dgm:prSet/>
      <dgm:spPr/>
      <dgm:t>
        <a:bodyPr/>
        <a:lstStyle/>
        <a:p>
          <a:endParaRPr lang="en-US"/>
        </a:p>
      </dgm:t>
    </dgm:pt>
    <dgm:pt modelId="{542B1861-2FD7-5043-8EF0-0F82E68CEA63}" type="sibTrans" cxnId="{0D25CB25-9CCE-6B48-A5EB-C7C78D88B41B}">
      <dgm:prSet/>
      <dgm:spPr/>
      <dgm:t>
        <a:bodyPr/>
        <a:lstStyle/>
        <a:p>
          <a:endParaRPr lang="en-US"/>
        </a:p>
      </dgm:t>
    </dgm:pt>
    <dgm:pt modelId="{19A1A3AE-CA84-BA49-B84B-1EAA122867D8}">
      <dgm:prSet phldrT="[Text]"/>
      <dgm:spPr/>
      <dgm:t>
        <a:bodyPr/>
        <a:lstStyle/>
        <a:p>
          <a:r>
            <a:rPr lang="en-US" b="1" u="sng">
              <a:latin typeface="Arial" panose="020B0604020202020204" pitchFamily="34" charset="0"/>
              <a:cs typeface="Arial" panose="020B0604020202020204" pitchFamily="34" charset="0"/>
            </a:rPr>
            <a:t>Study 4: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Louisiana Osteoporosis Study (LOS)</a:t>
          </a:r>
          <a:endParaRPr lang="en-US"/>
        </a:p>
      </dgm:t>
    </dgm:pt>
    <dgm:pt modelId="{C30B0364-D114-2C4C-A4BC-66E1D10107CC}" type="parTrans" cxnId="{BDD77533-2225-B544-8131-992A2D262289}">
      <dgm:prSet/>
      <dgm:spPr/>
      <dgm:t>
        <a:bodyPr/>
        <a:lstStyle/>
        <a:p>
          <a:endParaRPr lang="en-US"/>
        </a:p>
      </dgm:t>
    </dgm:pt>
    <dgm:pt modelId="{14B4105D-FAD3-A846-A75C-03F94F87AF7A}" type="sibTrans" cxnId="{BDD77533-2225-B544-8131-992A2D262289}">
      <dgm:prSet/>
      <dgm:spPr/>
      <dgm:t>
        <a:bodyPr/>
        <a:lstStyle/>
        <a:p>
          <a:endParaRPr lang="en-US"/>
        </a:p>
      </dgm:t>
    </dgm:pt>
    <dgm:pt modelId="{FDFFAD23-CE7C-4247-8CBE-E3BEAC256A0A}" type="pres">
      <dgm:prSet presAssocID="{752F69D6-1045-0A4D-8E56-F4F8A9AAA4DC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648D04-AEF5-484B-89B3-3D19A37894E2}" type="pres">
      <dgm:prSet presAssocID="{752F69D6-1045-0A4D-8E56-F4F8A9AAA4DC}" presName="matrix" presStyleCnt="0"/>
      <dgm:spPr/>
    </dgm:pt>
    <dgm:pt modelId="{6BF75E8D-8E8F-0443-9950-C98039D44256}" type="pres">
      <dgm:prSet presAssocID="{752F69D6-1045-0A4D-8E56-F4F8A9AAA4DC}" presName="tile1" presStyleLbl="node1" presStyleIdx="0" presStyleCnt="4"/>
      <dgm:spPr/>
    </dgm:pt>
    <dgm:pt modelId="{C225394A-CF84-D54E-B1C0-2E35ABF8726C}" type="pres">
      <dgm:prSet presAssocID="{752F69D6-1045-0A4D-8E56-F4F8A9AAA4DC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F8247B7-EE4C-C542-9CB5-E7C25E132B3E}" type="pres">
      <dgm:prSet presAssocID="{752F69D6-1045-0A4D-8E56-F4F8A9AAA4DC}" presName="tile2" presStyleLbl="node1" presStyleIdx="1" presStyleCnt="4"/>
      <dgm:spPr/>
    </dgm:pt>
    <dgm:pt modelId="{9B4736D3-F9AC-074E-A063-C7497F7DABD3}" type="pres">
      <dgm:prSet presAssocID="{752F69D6-1045-0A4D-8E56-F4F8A9AAA4DC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86ACD35-C0A8-8345-9AA8-CC1DFA6FD09A}" type="pres">
      <dgm:prSet presAssocID="{752F69D6-1045-0A4D-8E56-F4F8A9AAA4DC}" presName="tile3" presStyleLbl="node1" presStyleIdx="2" presStyleCnt="4"/>
      <dgm:spPr/>
    </dgm:pt>
    <dgm:pt modelId="{4323636B-C213-5B4B-9B07-EE4D8EEBD987}" type="pres">
      <dgm:prSet presAssocID="{752F69D6-1045-0A4D-8E56-F4F8A9AAA4DC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59F28B2-05B0-B14A-B4DC-BF83A6AD6A34}" type="pres">
      <dgm:prSet presAssocID="{752F69D6-1045-0A4D-8E56-F4F8A9AAA4DC}" presName="tile4" presStyleLbl="node1" presStyleIdx="3" presStyleCnt="4"/>
      <dgm:spPr/>
    </dgm:pt>
    <dgm:pt modelId="{F574E0BB-0B9E-3F41-BC97-421B4DA548C5}" type="pres">
      <dgm:prSet presAssocID="{752F69D6-1045-0A4D-8E56-F4F8A9AAA4DC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557FD309-2D64-1C4F-B4A8-1FD6550DA615}" type="pres">
      <dgm:prSet presAssocID="{752F69D6-1045-0A4D-8E56-F4F8A9AAA4DC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252F104-299F-BB4A-AA55-609C6CA7ABD2}" type="presOf" srcId="{ABB76AD3-41F4-ED4B-9A2F-DAB02F1E113B}" destId="{EF8247B7-EE4C-C542-9CB5-E7C25E132B3E}" srcOrd="0" destOrd="0" presId="urn:microsoft.com/office/officeart/2005/8/layout/matrix1"/>
    <dgm:cxn modelId="{4CA1F10C-6653-9844-BDF0-EAD851CE4F95}" type="presOf" srcId="{211C8FEB-DBCD-1D48-92FA-6BEA8A91958B}" destId="{6BF75E8D-8E8F-0443-9950-C98039D44256}" srcOrd="0" destOrd="0" presId="urn:microsoft.com/office/officeart/2005/8/layout/matrix1"/>
    <dgm:cxn modelId="{A53EC918-A58D-CF4C-869A-B9936E8AE06B}" type="presOf" srcId="{EE394BDD-7995-524E-BB56-A2999BD86DE4}" destId="{686ACD35-C0A8-8345-9AA8-CC1DFA6FD09A}" srcOrd="0" destOrd="0" presId="urn:microsoft.com/office/officeart/2005/8/layout/matrix1"/>
    <dgm:cxn modelId="{0D25CB25-9CCE-6B48-A5EB-C7C78D88B41B}" srcId="{E192DD57-0629-874F-88C7-34E197104688}" destId="{EE394BDD-7995-524E-BB56-A2999BD86DE4}" srcOrd="2" destOrd="0" parTransId="{C4C8FA5C-8F77-2D44-A9AD-2E27410BF872}" sibTransId="{542B1861-2FD7-5043-8EF0-0F82E68CEA63}"/>
    <dgm:cxn modelId="{BDD77533-2225-B544-8131-992A2D262289}" srcId="{E192DD57-0629-874F-88C7-34E197104688}" destId="{19A1A3AE-CA84-BA49-B84B-1EAA122867D8}" srcOrd="3" destOrd="0" parTransId="{C30B0364-D114-2C4C-A4BC-66E1D10107CC}" sibTransId="{14B4105D-FAD3-A846-A75C-03F94F87AF7A}"/>
    <dgm:cxn modelId="{AC28CF39-2557-C640-9B1D-9BCCEC04C752}" srcId="{E192DD57-0629-874F-88C7-34E197104688}" destId="{ABB76AD3-41F4-ED4B-9A2F-DAB02F1E113B}" srcOrd="1" destOrd="0" parTransId="{4FBDAFD9-95C8-CC4F-AE0E-4FBFCDCADBC2}" sibTransId="{12C57AD9-B62E-9843-A080-4D676CC49C5F}"/>
    <dgm:cxn modelId="{8C101546-F687-C24F-ADCF-6DB197C2E9EA}" type="presOf" srcId="{752F69D6-1045-0A4D-8E56-F4F8A9AAA4DC}" destId="{FDFFAD23-CE7C-4247-8CBE-E3BEAC256A0A}" srcOrd="0" destOrd="0" presId="urn:microsoft.com/office/officeart/2005/8/layout/matrix1"/>
    <dgm:cxn modelId="{4619406A-2451-774B-B28D-24A2903F0166}" type="presOf" srcId="{19A1A3AE-CA84-BA49-B84B-1EAA122867D8}" destId="{759F28B2-05B0-B14A-B4DC-BF83A6AD6A34}" srcOrd="0" destOrd="0" presId="urn:microsoft.com/office/officeart/2005/8/layout/matrix1"/>
    <dgm:cxn modelId="{FA86C853-5123-954B-9470-3A10288F737F}" type="presOf" srcId="{EE394BDD-7995-524E-BB56-A2999BD86DE4}" destId="{4323636B-C213-5B4B-9B07-EE4D8EEBD987}" srcOrd="1" destOrd="0" presId="urn:microsoft.com/office/officeart/2005/8/layout/matrix1"/>
    <dgm:cxn modelId="{8776B755-1345-AD4A-ABDC-30242CD66CE2}" srcId="{E192DD57-0629-874F-88C7-34E197104688}" destId="{211C8FEB-DBCD-1D48-92FA-6BEA8A91958B}" srcOrd="0" destOrd="0" parTransId="{85DADB89-6E0F-F547-A913-170968E255C2}" sibTransId="{4218B72E-57CB-7D4D-893A-58B3731F8703}"/>
    <dgm:cxn modelId="{CA025057-B5D8-6F4E-BE72-FD8838CAA3CD}" type="presOf" srcId="{211C8FEB-DBCD-1D48-92FA-6BEA8A91958B}" destId="{C225394A-CF84-D54E-B1C0-2E35ABF8726C}" srcOrd="1" destOrd="0" presId="urn:microsoft.com/office/officeart/2005/8/layout/matrix1"/>
    <dgm:cxn modelId="{DA7A0E95-2692-EB48-BA50-89A3388299C8}" srcId="{752F69D6-1045-0A4D-8E56-F4F8A9AAA4DC}" destId="{E192DD57-0629-874F-88C7-34E197104688}" srcOrd="0" destOrd="0" parTransId="{6361F705-D3EC-E242-81FD-8400138B6E62}" sibTransId="{6F6A2AC1-376F-0040-A255-A1553A8F0F13}"/>
    <dgm:cxn modelId="{758F31DE-9F2E-1849-BC67-593A547CCF1E}" type="presOf" srcId="{19A1A3AE-CA84-BA49-B84B-1EAA122867D8}" destId="{F574E0BB-0B9E-3F41-BC97-421B4DA548C5}" srcOrd="1" destOrd="0" presId="urn:microsoft.com/office/officeart/2005/8/layout/matrix1"/>
    <dgm:cxn modelId="{A3D950E2-B786-AD44-888A-8424A1AF8D92}" type="presOf" srcId="{ABB76AD3-41F4-ED4B-9A2F-DAB02F1E113B}" destId="{9B4736D3-F9AC-074E-A063-C7497F7DABD3}" srcOrd="1" destOrd="0" presId="urn:microsoft.com/office/officeart/2005/8/layout/matrix1"/>
    <dgm:cxn modelId="{A758AEEC-246B-4E4B-A9E4-3580E41EA354}" type="presOf" srcId="{E192DD57-0629-874F-88C7-34E197104688}" destId="{557FD309-2D64-1C4F-B4A8-1FD6550DA615}" srcOrd="0" destOrd="0" presId="urn:microsoft.com/office/officeart/2005/8/layout/matrix1"/>
    <dgm:cxn modelId="{67721F5C-8194-9A46-8CA1-7A9FB8D61276}" type="presParOf" srcId="{FDFFAD23-CE7C-4247-8CBE-E3BEAC256A0A}" destId="{D6648D04-AEF5-484B-89B3-3D19A37894E2}" srcOrd="0" destOrd="0" presId="urn:microsoft.com/office/officeart/2005/8/layout/matrix1"/>
    <dgm:cxn modelId="{6F9AC0C0-727B-9946-95BC-27FE6201924C}" type="presParOf" srcId="{D6648D04-AEF5-484B-89B3-3D19A37894E2}" destId="{6BF75E8D-8E8F-0443-9950-C98039D44256}" srcOrd="0" destOrd="0" presId="urn:microsoft.com/office/officeart/2005/8/layout/matrix1"/>
    <dgm:cxn modelId="{A335FA3D-BCEF-7E48-981A-B4D7F3F52E1F}" type="presParOf" srcId="{D6648D04-AEF5-484B-89B3-3D19A37894E2}" destId="{C225394A-CF84-D54E-B1C0-2E35ABF8726C}" srcOrd="1" destOrd="0" presId="urn:microsoft.com/office/officeart/2005/8/layout/matrix1"/>
    <dgm:cxn modelId="{75956B83-6C14-B54D-9831-58D6294E0052}" type="presParOf" srcId="{D6648D04-AEF5-484B-89B3-3D19A37894E2}" destId="{EF8247B7-EE4C-C542-9CB5-E7C25E132B3E}" srcOrd="2" destOrd="0" presId="urn:microsoft.com/office/officeart/2005/8/layout/matrix1"/>
    <dgm:cxn modelId="{178AAA53-15BB-3E40-BF9F-A17801783B69}" type="presParOf" srcId="{D6648D04-AEF5-484B-89B3-3D19A37894E2}" destId="{9B4736D3-F9AC-074E-A063-C7497F7DABD3}" srcOrd="3" destOrd="0" presId="urn:microsoft.com/office/officeart/2005/8/layout/matrix1"/>
    <dgm:cxn modelId="{E58D03C0-3FA1-6C46-90F0-ED72201A75F1}" type="presParOf" srcId="{D6648D04-AEF5-484B-89B3-3D19A37894E2}" destId="{686ACD35-C0A8-8345-9AA8-CC1DFA6FD09A}" srcOrd="4" destOrd="0" presId="urn:microsoft.com/office/officeart/2005/8/layout/matrix1"/>
    <dgm:cxn modelId="{C2686233-34D1-A44B-8371-B01EFB3A211C}" type="presParOf" srcId="{D6648D04-AEF5-484B-89B3-3D19A37894E2}" destId="{4323636B-C213-5B4B-9B07-EE4D8EEBD987}" srcOrd="5" destOrd="0" presId="urn:microsoft.com/office/officeart/2005/8/layout/matrix1"/>
    <dgm:cxn modelId="{6E9D82E8-D817-AC41-9A85-608BA129AB90}" type="presParOf" srcId="{D6648D04-AEF5-484B-89B3-3D19A37894E2}" destId="{759F28B2-05B0-B14A-B4DC-BF83A6AD6A34}" srcOrd="6" destOrd="0" presId="urn:microsoft.com/office/officeart/2005/8/layout/matrix1"/>
    <dgm:cxn modelId="{23661DA1-2280-7549-BC2A-4EA634A11A62}" type="presParOf" srcId="{D6648D04-AEF5-484B-89B3-3D19A37894E2}" destId="{F574E0BB-0B9E-3F41-BC97-421B4DA548C5}" srcOrd="7" destOrd="0" presId="urn:microsoft.com/office/officeart/2005/8/layout/matrix1"/>
    <dgm:cxn modelId="{24984E30-C78C-8C4B-A082-0E34A12B1FDA}" type="presParOf" srcId="{FDFFAD23-CE7C-4247-8CBE-E3BEAC256A0A}" destId="{557FD309-2D64-1C4F-B4A8-1FD6550DA61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F71923-A042-0648-9859-9BA610331727}" type="doc">
      <dgm:prSet loTypeId="urn:microsoft.com/office/officeart/2005/8/layout/hProcess9" loCatId="" qsTypeId="urn:microsoft.com/office/officeart/2005/8/quickstyle/simple1" qsCatId="simple" csTypeId="urn:microsoft.com/office/officeart/2005/8/colors/accent0_3" csCatId="mainScheme" phldr="1"/>
      <dgm:spPr/>
    </dgm:pt>
    <dgm:pt modelId="{F9B48E45-DF9D-744B-98DE-6A2298663F98}">
      <dgm:prSet phldrT="[Text]"/>
      <dgm:spPr/>
      <dgm:t>
        <a:bodyPr/>
        <a:lstStyle/>
        <a:p>
          <a:r>
            <a:rPr lang="en-US" b="1"/>
            <a:t>Data access</a:t>
          </a:r>
        </a:p>
      </dgm:t>
    </dgm:pt>
    <dgm:pt modelId="{5D434CF4-1CC1-7249-A75E-EF9A364B92B2}" type="parTrans" cxnId="{4DFC5FF1-C19F-1C42-85E7-C0A3D59A7508}">
      <dgm:prSet/>
      <dgm:spPr/>
      <dgm:t>
        <a:bodyPr/>
        <a:lstStyle/>
        <a:p>
          <a:endParaRPr lang="en-US" b="1"/>
        </a:p>
      </dgm:t>
    </dgm:pt>
    <dgm:pt modelId="{A85685E1-ABA9-B94F-B845-10EB8BFF6763}" type="sibTrans" cxnId="{4DFC5FF1-C19F-1C42-85E7-C0A3D59A7508}">
      <dgm:prSet/>
      <dgm:spPr/>
      <dgm:t>
        <a:bodyPr/>
        <a:lstStyle/>
        <a:p>
          <a:endParaRPr lang="en-US" b="1"/>
        </a:p>
      </dgm:t>
    </dgm:pt>
    <dgm:pt modelId="{F8CE8940-834C-EE45-BF2B-54FD5B9CE889}">
      <dgm:prSet phldrT="[Text]"/>
      <dgm:spPr/>
      <dgm:t>
        <a:bodyPr/>
        <a:lstStyle/>
        <a:p>
          <a:r>
            <a:rPr lang="en-US" b="1"/>
            <a:t>Define common data elements (CDEs)</a:t>
          </a:r>
        </a:p>
      </dgm:t>
    </dgm:pt>
    <dgm:pt modelId="{E552064A-F072-E44B-B713-A2255C7E3AFC}" type="parTrans" cxnId="{7953DF62-411B-C346-B985-1C592FB189D5}">
      <dgm:prSet/>
      <dgm:spPr/>
      <dgm:t>
        <a:bodyPr/>
        <a:lstStyle/>
        <a:p>
          <a:endParaRPr lang="en-US" b="1"/>
        </a:p>
      </dgm:t>
    </dgm:pt>
    <dgm:pt modelId="{70056663-4DB8-D24B-BB1B-87886EB6C185}" type="sibTrans" cxnId="{7953DF62-411B-C346-B985-1C592FB189D5}">
      <dgm:prSet/>
      <dgm:spPr/>
      <dgm:t>
        <a:bodyPr/>
        <a:lstStyle/>
        <a:p>
          <a:endParaRPr lang="en-US" b="1"/>
        </a:p>
      </dgm:t>
    </dgm:pt>
    <dgm:pt modelId="{CC192317-D983-274F-899C-4E7E1E000E1B}">
      <dgm:prSet phldrT="[Text]"/>
      <dgm:spPr/>
      <dgm:t>
        <a:bodyPr/>
        <a:lstStyle/>
        <a:p>
          <a:r>
            <a:rPr lang="en-US" b="1"/>
            <a:t>Create form structures</a:t>
          </a:r>
        </a:p>
      </dgm:t>
    </dgm:pt>
    <dgm:pt modelId="{B70A18CB-A3C3-134E-89AD-711803876D2E}" type="parTrans" cxnId="{9B06AD10-BD06-074E-A6C3-AB1CFA4E8F35}">
      <dgm:prSet/>
      <dgm:spPr/>
      <dgm:t>
        <a:bodyPr/>
        <a:lstStyle/>
        <a:p>
          <a:endParaRPr lang="en-US" b="1"/>
        </a:p>
      </dgm:t>
    </dgm:pt>
    <dgm:pt modelId="{BE8DEDDE-A4A7-CD44-BBE0-3173EE7279F2}" type="sibTrans" cxnId="{9B06AD10-BD06-074E-A6C3-AB1CFA4E8F35}">
      <dgm:prSet/>
      <dgm:spPr/>
      <dgm:t>
        <a:bodyPr/>
        <a:lstStyle/>
        <a:p>
          <a:endParaRPr lang="en-US" b="1"/>
        </a:p>
      </dgm:t>
    </dgm:pt>
    <dgm:pt modelId="{1CE3D93A-286D-FF43-92A4-660B586CE275}">
      <dgm:prSet phldrT="[Text]"/>
      <dgm:spPr/>
      <dgm:t>
        <a:bodyPr/>
        <a:lstStyle/>
        <a:p>
          <a:r>
            <a:rPr lang="en-US" b="1"/>
            <a:t>Perform data transformation</a:t>
          </a:r>
        </a:p>
      </dgm:t>
    </dgm:pt>
    <dgm:pt modelId="{4FEDF38D-E9B8-354D-8CB8-B21BCB1D80C7}" type="parTrans" cxnId="{B8BEC4D3-BD0E-554E-A578-34DE1AE4873C}">
      <dgm:prSet/>
      <dgm:spPr/>
      <dgm:t>
        <a:bodyPr/>
        <a:lstStyle/>
        <a:p>
          <a:endParaRPr lang="en-US" b="1"/>
        </a:p>
      </dgm:t>
    </dgm:pt>
    <dgm:pt modelId="{E67D4AFE-26A0-3F4D-B1F8-0AD5802FDEA1}" type="sibTrans" cxnId="{B8BEC4D3-BD0E-554E-A578-34DE1AE4873C}">
      <dgm:prSet/>
      <dgm:spPr/>
      <dgm:t>
        <a:bodyPr/>
        <a:lstStyle/>
        <a:p>
          <a:endParaRPr lang="en-US" b="1"/>
        </a:p>
      </dgm:t>
    </dgm:pt>
    <dgm:pt modelId="{FF1FBD1E-AEE3-7C48-AEDE-F390434CC339}">
      <dgm:prSet/>
      <dgm:spPr/>
      <dgm:t>
        <a:bodyPr/>
        <a:lstStyle/>
        <a:p>
          <a:r>
            <a:rPr lang="en-US" b="1"/>
            <a:t>Data validation &amp; upload</a:t>
          </a:r>
        </a:p>
      </dgm:t>
    </dgm:pt>
    <dgm:pt modelId="{DD56D449-A6CC-5E41-8E45-0289E55020C8}" type="parTrans" cxnId="{16CBAB72-BB83-8547-8C08-B59AFA946680}">
      <dgm:prSet/>
      <dgm:spPr/>
      <dgm:t>
        <a:bodyPr/>
        <a:lstStyle/>
        <a:p>
          <a:endParaRPr lang="en-US" b="1"/>
        </a:p>
      </dgm:t>
    </dgm:pt>
    <dgm:pt modelId="{4CDB9F4A-041F-3D4E-9685-F6EAACDC4843}" type="sibTrans" cxnId="{16CBAB72-BB83-8547-8C08-B59AFA946680}">
      <dgm:prSet/>
      <dgm:spPr/>
      <dgm:t>
        <a:bodyPr/>
        <a:lstStyle/>
        <a:p>
          <a:endParaRPr lang="en-US" b="1"/>
        </a:p>
      </dgm:t>
    </dgm:pt>
    <dgm:pt modelId="{B3BE5008-C7ED-CE45-AF1C-74991A9AEA87}" type="pres">
      <dgm:prSet presAssocID="{DAF71923-A042-0648-9859-9BA610331727}" presName="CompostProcess" presStyleCnt="0">
        <dgm:presLayoutVars>
          <dgm:dir/>
          <dgm:resizeHandles val="exact"/>
        </dgm:presLayoutVars>
      </dgm:prSet>
      <dgm:spPr/>
    </dgm:pt>
    <dgm:pt modelId="{B6F09A64-339C-B44C-A07E-A0D4D94129B0}" type="pres">
      <dgm:prSet presAssocID="{DAF71923-A042-0648-9859-9BA610331727}" presName="arrow" presStyleLbl="bgShp" presStyleIdx="0" presStyleCnt="1"/>
      <dgm:spPr/>
    </dgm:pt>
    <dgm:pt modelId="{3FDB4209-7E45-514E-B3C2-EEE066042BE0}" type="pres">
      <dgm:prSet presAssocID="{DAF71923-A042-0648-9859-9BA610331727}" presName="linearProcess" presStyleCnt="0"/>
      <dgm:spPr/>
    </dgm:pt>
    <dgm:pt modelId="{347BCE1E-5E03-9548-9A3D-775313D7E8AF}" type="pres">
      <dgm:prSet presAssocID="{F9B48E45-DF9D-744B-98DE-6A2298663F98}" presName="textNode" presStyleLbl="node1" presStyleIdx="0" presStyleCnt="5">
        <dgm:presLayoutVars>
          <dgm:bulletEnabled val="1"/>
        </dgm:presLayoutVars>
      </dgm:prSet>
      <dgm:spPr/>
    </dgm:pt>
    <dgm:pt modelId="{76E1CA0F-58F5-5040-826C-F6ED7DFA488E}" type="pres">
      <dgm:prSet presAssocID="{A85685E1-ABA9-B94F-B845-10EB8BFF6763}" presName="sibTrans" presStyleCnt="0"/>
      <dgm:spPr/>
    </dgm:pt>
    <dgm:pt modelId="{1327F6B8-AEED-504B-9DC0-088CF78718FC}" type="pres">
      <dgm:prSet presAssocID="{F8CE8940-834C-EE45-BF2B-54FD5B9CE889}" presName="textNode" presStyleLbl="node1" presStyleIdx="1" presStyleCnt="5">
        <dgm:presLayoutVars>
          <dgm:bulletEnabled val="1"/>
        </dgm:presLayoutVars>
      </dgm:prSet>
      <dgm:spPr/>
    </dgm:pt>
    <dgm:pt modelId="{D8FE0E58-F625-F64C-BA7F-6A66A73EB6BD}" type="pres">
      <dgm:prSet presAssocID="{70056663-4DB8-D24B-BB1B-87886EB6C185}" presName="sibTrans" presStyleCnt="0"/>
      <dgm:spPr/>
    </dgm:pt>
    <dgm:pt modelId="{4C4ED531-27A3-2F45-9BCB-E77C2047901D}" type="pres">
      <dgm:prSet presAssocID="{CC192317-D983-274F-899C-4E7E1E000E1B}" presName="textNode" presStyleLbl="node1" presStyleIdx="2" presStyleCnt="5">
        <dgm:presLayoutVars>
          <dgm:bulletEnabled val="1"/>
        </dgm:presLayoutVars>
      </dgm:prSet>
      <dgm:spPr/>
    </dgm:pt>
    <dgm:pt modelId="{4438A179-3755-2247-855E-358FE278F258}" type="pres">
      <dgm:prSet presAssocID="{BE8DEDDE-A4A7-CD44-BBE0-3173EE7279F2}" presName="sibTrans" presStyleCnt="0"/>
      <dgm:spPr/>
    </dgm:pt>
    <dgm:pt modelId="{1C3D8B77-F16C-7448-9547-48BCB38FEDFC}" type="pres">
      <dgm:prSet presAssocID="{1CE3D93A-286D-FF43-92A4-660B586CE275}" presName="textNode" presStyleLbl="node1" presStyleIdx="3" presStyleCnt="5">
        <dgm:presLayoutVars>
          <dgm:bulletEnabled val="1"/>
        </dgm:presLayoutVars>
      </dgm:prSet>
      <dgm:spPr/>
    </dgm:pt>
    <dgm:pt modelId="{F6C5E8E1-7841-B343-B299-08DB94A128DD}" type="pres">
      <dgm:prSet presAssocID="{E67D4AFE-26A0-3F4D-B1F8-0AD5802FDEA1}" presName="sibTrans" presStyleCnt="0"/>
      <dgm:spPr/>
    </dgm:pt>
    <dgm:pt modelId="{D7E5D110-92E9-A245-8221-DEA3780A519B}" type="pres">
      <dgm:prSet presAssocID="{FF1FBD1E-AEE3-7C48-AEDE-F390434CC33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B06AD10-BD06-074E-A6C3-AB1CFA4E8F35}" srcId="{DAF71923-A042-0648-9859-9BA610331727}" destId="{CC192317-D983-274F-899C-4E7E1E000E1B}" srcOrd="2" destOrd="0" parTransId="{B70A18CB-A3C3-134E-89AD-711803876D2E}" sibTransId="{BE8DEDDE-A4A7-CD44-BBE0-3173EE7279F2}"/>
    <dgm:cxn modelId="{7CE63117-9382-BF4E-B80F-76CBE2B195E2}" type="presOf" srcId="{F9B48E45-DF9D-744B-98DE-6A2298663F98}" destId="{347BCE1E-5E03-9548-9A3D-775313D7E8AF}" srcOrd="0" destOrd="0" presId="urn:microsoft.com/office/officeart/2005/8/layout/hProcess9"/>
    <dgm:cxn modelId="{636C702D-05F7-2D4F-A13B-FDFF98B97773}" type="presOf" srcId="{F8CE8940-834C-EE45-BF2B-54FD5B9CE889}" destId="{1327F6B8-AEED-504B-9DC0-088CF78718FC}" srcOrd="0" destOrd="0" presId="urn:microsoft.com/office/officeart/2005/8/layout/hProcess9"/>
    <dgm:cxn modelId="{0A53A961-5005-C54E-BCFA-99C3EC7131A5}" type="presOf" srcId="{DAF71923-A042-0648-9859-9BA610331727}" destId="{B3BE5008-C7ED-CE45-AF1C-74991A9AEA87}" srcOrd="0" destOrd="0" presId="urn:microsoft.com/office/officeart/2005/8/layout/hProcess9"/>
    <dgm:cxn modelId="{7953DF62-411B-C346-B985-1C592FB189D5}" srcId="{DAF71923-A042-0648-9859-9BA610331727}" destId="{F8CE8940-834C-EE45-BF2B-54FD5B9CE889}" srcOrd="1" destOrd="0" parTransId="{E552064A-F072-E44B-B713-A2255C7E3AFC}" sibTransId="{70056663-4DB8-D24B-BB1B-87886EB6C185}"/>
    <dgm:cxn modelId="{9855D944-9C85-DB4E-97A7-358A3F835385}" type="presOf" srcId="{CC192317-D983-274F-899C-4E7E1E000E1B}" destId="{4C4ED531-27A3-2F45-9BCB-E77C2047901D}" srcOrd="0" destOrd="0" presId="urn:microsoft.com/office/officeart/2005/8/layout/hProcess9"/>
    <dgm:cxn modelId="{16CBAB72-BB83-8547-8C08-B59AFA946680}" srcId="{DAF71923-A042-0648-9859-9BA610331727}" destId="{FF1FBD1E-AEE3-7C48-AEDE-F390434CC339}" srcOrd="4" destOrd="0" parTransId="{DD56D449-A6CC-5E41-8E45-0289E55020C8}" sibTransId="{4CDB9F4A-041F-3D4E-9685-F6EAACDC4843}"/>
    <dgm:cxn modelId="{F00C8AAB-B521-2542-9CB9-613DB779B6E1}" type="presOf" srcId="{FF1FBD1E-AEE3-7C48-AEDE-F390434CC339}" destId="{D7E5D110-92E9-A245-8221-DEA3780A519B}" srcOrd="0" destOrd="0" presId="urn:microsoft.com/office/officeart/2005/8/layout/hProcess9"/>
    <dgm:cxn modelId="{8C93ECB1-36E5-0F44-95F0-A50BD1B5F0B1}" type="presOf" srcId="{1CE3D93A-286D-FF43-92A4-660B586CE275}" destId="{1C3D8B77-F16C-7448-9547-48BCB38FEDFC}" srcOrd="0" destOrd="0" presId="urn:microsoft.com/office/officeart/2005/8/layout/hProcess9"/>
    <dgm:cxn modelId="{B8BEC4D3-BD0E-554E-A578-34DE1AE4873C}" srcId="{DAF71923-A042-0648-9859-9BA610331727}" destId="{1CE3D93A-286D-FF43-92A4-660B586CE275}" srcOrd="3" destOrd="0" parTransId="{4FEDF38D-E9B8-354D-8CB8-B21BCB1D80C7}" sibTransId="{E67D4AFE-26A0-3F4D-B1F8-0AD5802FDEA1}"/>
    <dgm:cxn modelId="{4DFC5FF1-C19F-1C42-85E7-C0A3D59A7508}" srcId="{DAF71923-A042-0648-9859-9BA610331727}" destId="{F9B48E45-DF9D-744B-98DE-6A2298663F98}" srcOrd="0" destOrd="0" parTransId="{5D434CF4-1CC1-7249-A75E-EF9A364B92B2}" sibTransId="{A85685E1-ABA9-B94F-B845-10EB8BFF6763}"/>
    <dgm:cxn modelId="{15D3CA91-A82C-EC40-99F5-42A2678D63D8}" type="presParOf" srcId="{B3BE5008-C7ED-CE45-AF1C-74991A9AEA87}" destId="{B6F09A64-339C-B44C-A07E-A0D4D94129B0}" srcOrd="0" destOrd="0" presId="urn:microsoft.com/office/officeart/2005/8/layout/hProcess9"/>
    <dgm:cxn modelId="{8D78DCB3-0D4F-1846-A0C3-011523BE47CD}" type="presParOf" srcId="{B3BE5008-C7ED-CE45-AF1C-74991A9AEA87}" destId="{3FDB4209-7E45-514E-B3C2-EEE066042BE0}" srcOrd="1" destOrd="0" presId="urn:microsoft.com/office/officeart/2005/8/layout/hProcess9"/>
    <dgm:cxn modelId="{0D10943C-E1AC-FC47-8592-A1CAB3E66B7D}" type="presParOf" srcId="{3FDB4209-7E45-514E-B3C2-EEE066042BE0}" destId="{347BCE1E-5E03-9548-9A3D-775313D7E8AF}" srcOrd="0" destOrd="0" presId="urn:microsoft.com/office/officeart/2005/8/layout/hProcess9"/>
    <dgm:cxn modelId="{7DDABE96-5067-8842-859A-2A1A25FDF2EA}" type="presParOf" srcId="{3FDB4209-7E45-514E-B3C2-EEE066042BE0}" destId="{76E1CA0F-58F5-5040-826C-F6ED7DFA488E}" srcOrd="1" destOrd="0" presId="urn:microsoft.com/office/officeart/2005/8/layout/hProcess9"/>
    <dgm:cxn modelId="{5A7948E2-547F-FA43-A036-60B08145D936}" type="presParOf" srcId="{3FDB4209-7E45-514E-B3C2-EEE066042BE0}" destId="{1327F6B8-AEED-504B-9DC0-088CF78718FC}" srcOrd="2" destOrd="0" presId="urn:microsoft.com/office/officeart/2005/8/layout/hProcess9"/>
    <dgm:cxn modelId="{1729E598-A3C5-9047-9652-4C3452B22566}" type="presParOf" srcId="{3FDB4209-7E45-514E-B3C2-EEE066042BE0}" destId="{D8FE0E58-F625-F64C-BA7F-6A66A73EB6BD}" srcOrd="3" destOrd="0" presId="urn:microsoft.com/office/officeart/2005/8/layout/hProcess9"/>
    <dgm:cxn modelId="{58E1D8DF-891B-6C4D-90F3-1B974678D76B}" type="presParOf" srcId="{3FDB4209-7E45-514E-B3C2-EEE066042BE0}" destId="{4C4ED531-27A3-2F45-9BCB-E77C2047901D}" srcOrd="4" destOrd="0" presId="urn:microsoft.com/office/officeart/2005/8/layout/hProcess9"/>
    <dgm:cxn modelId="{15770829-4650-F842-A0D7-965B31AD296C}" type="presParOf" srcId="{3FDB4209-7E45-514E-B3C2-EEE066042BE0}" destId="{4438A179-3755-2247-855E-358FE278F258}" srcOrd="5" destOrd="0" presId="urn:microsoft.com/office/officeart/2005/8/layout/hProcess9"/>
    <dgm:cxn modelId="{BF8991BB-D992-A347-8C8A-3937C6A93D2C}" type="presParOf" srcId="{3FDB4209-7E45-514E-B3C2-EEE066042BE0}" destId="{1C3D8B77-F16C-7448-9547-48BCB38FEDFC}" srcOrd="6" destOrd="0" presId="urn:microsoft.com/office/officeart/2005/8/layout/hProcess9"/>
    <dgm:cxn modelId="{189344A7-6D6A-AE4E-9893-B661B6CCED34}" type="presParOf" srcId="{3FDB4209-7E45-514E-B3C2-EEE066042BE0}" destId="{F6C5E8E1-7841-B343-B299-08DB94A128DD}" srcOrd="7" destOrd="0" presId="urn:microsoft.com/office/officeart/2005/8/layout/hProcess9"/>
    <dgm:cxn modelId="{FB966D51-70B1-5C4A-B20D-5F066ECC28AE}" type="presParOf" srcId="{3FDB4209-7E45-514E-B3C2-EEE066042BE0}" destId="{D7E5D110-92E9-A245-8221-DEA3780A519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E33626-4D2D-7F4F-918D-A946A5F5BE3D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8A3B16B-6326-6149-950C-9C5E8C9A5446}">
      <dgm:prSet phldrT="[Text]" custT="1"/>
      <dgm:spPr/>
      <dgm:t>
        <a:bodyPr/>
        <a:lstStyle/>
        <a:p>
          <a:r>
            <a:rPr lang="en-US" sz="4000" b="1">
              <a:latin typeface="Arial" panose="020B0604020202020204" pitchFamily="34" charset="0"/>
              <a:cs typeface="Arial" panose="020B0604020202020204" pitchFamily="34" charset="0"/>
            </a:rPr>
            <a:t>120 CDEs</a:t>
          </a:r>
        </a:p>
      </dgm:t>
    </dgm:pt>
    <dgm:pt modelId="{604C47D4-4FDF-E54F-976E-AE6AC712883E}" type="parTrans" cxnId="{CD531616-1100-BA4B-851B-37CF9402C267}">
      <dgm:prSet/>
      <dgm:spPr/>
      <dgm:t>
        <a:bodyPr/>
        <a:lstStyle/>
        <a:p>
          <a:endParaRPr lang="en-US"/>
        </a:p>
      </dgm:t>
    </dgm:pt>
    <dgm:pt modelId="{D1CC4604-FEE5-384C-893D-41180E689C44}" type="sibTrans" cxnId="{CD531616-1100-BA4B-851B-37CF9402C267}">
      <dgm:prSet/>
      <dgm:spPr/>
      <dgm:t>
        <a:bodyPr/>
        <a:lstStyle/>
        <a:p>
          <a:endParaRPr lang="en-US"/>
        </a:p>
      </dgm:t>
    </dgm:pt>
    <dgm:pt modelId="{7D0FF0BD-E8DB-5B4A-807E-46401FB10751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Demographics Form</a:t>
          </a:r>
          <a:endParaRPr lang="en-US"/>
        </a:p>
      </dgm:t>
    </dgm:pt>
    <dgm:pt modelId="{57027EB4-2876-1949-8B69-DD78FA95574A}" type="parTrans" cxnId="{EF7238AB-9410-9349-A87B-0D0BF3DAFBE6}">
      <dgm:prSet/>
      <dgm:spPr/>
      <dgm:t>
        <a:bodyPr/>
        <a:lstStyle/>
        <a:p>
          <a:endParaRPr lang="en-US"/>
        </a:p>
      </dgm:t>
    </dgm:pt>
    <dgm:pt modelId="{E20A33DB-5571-F94D-B6B5-F1D72D267C13}" type="sibTrans" cxnId="{EF7238AB-9410-9349-A87B-0D0BF3DAFBE6}">
      <dgm:prSet/>
      <dgm:spPr/>
      <dgm:t>
        <a:bodyPr/>
        <a:lstStyle/>
        <a:p>
          <a:endParaRPr lang="en-US"/>
        </a:p>
      </dgm:t>
    </dgm:pt>
    <dgm:pt modelId="{ADA2A284-7637-9A43-AAF9-028474E74F6A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Medical History Form</a:t>
          </a:r>
          <a:endParaRPr lang="en-US"/>
        </a:p>
      </dgm:t>
    </dgm:pt>
    <dgm:pt modelId="{7BBBE911-1F0E-4044-9EA4-8587D4AC3AF2}" type="parTrans" cxnId="{B9DC9DC8-9E87-2E40-AB42-92C99D5B95B0}">
      <dgm:prSet/>
      <dgm:spPr/>
      <dgm:t>
        <a:bodyPr/>
        <a:lstStyle/>
        <a:p>
          <a:endParaRPr lang="en-US"/>
        </a:p>
      </dgm:t>
    </dgm:pt>
    <dgm:pt modelId="{A9245E5E-0222-7E48-A2A0-EC4DCCDC3079}" type="sibTrans" cxnId="{B9DC9DC8-9E87-2E40-AB42-92C99D5B95B0}">
      <dgm:prSet/>
      <dgm:spPr/>
      <dgm:t>
        <a:bodyPr/>
        <a:lstStyle/>
        <a:p>
          <a:endParaRPr lang="en-US"/>
        </a:p>
      </dgm:t>
    </dgm:pt>
    <dgm:pt modelId="{671AE696-8C1F-1E46-B10A-47A671677897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Vital Signs Form</a:t>
          </a:r>
          <a:endParaRPr lang="en-US"/>
        </a:p>
      </dgm:t>
    </dgm:pt>
    <dgm:pt modelId="{54D8A754-A801-2C40-AE9D-179614344392}" type="parTrans" cxnId="{54546FB3-A3BA-D247-952F-6487379CE081}">
      <dgm:prSet/>
      <dgm:spPr/>
      <dgm:t>
        <a:bodyPr/>
        <a:lstStyle/>
        <a:p>
          <a:endParaRPr lang="en-US"/>
        </a:p>
      </dgm:t>
    </dgm:pt>
    <dgm:pt modelId="{32883AAB-003F-5440-A3E3-DA122297C6F1}" type="sibTrans" cxnId="{54546FB3-A3BA-D247-952F-6487379CE081}">
      <dgm:prSet/>
      <dgm:spPr/>
      <dgm:t>
        <a:bodyPr/>
        <a:lstStyle/>
        <a:p>
          <a:endParaRPr lang="en-US"/>
        </a:p>
      </dgm:t>
    </dgm:pt>
    <dgm:pt modelId="{56F1A469-97E4-AA49-BEB7-E4FBECC13E15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b="0" i="0" u="none" strike="noStrike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Daily Living and Physical Ability Form</a:t>
          </a:r>
          <a:endParaRPr lang="en-US"/>
        </a:p>
      </dgm:t>
    </dgm:pt>
    <dgm:pt modelId="{0B16EDD2-0572-2D49-9BB1-EBAB28B23BE4}" type="parTrans" cxnId="{E232BD39-0383-044E-845E-22537DC40572}">
      <dgm:prSet/>
      <dgm:spPr/>
      <dgm:t>
        <a:bodyPr/>
        <a:lstStyle/>
        <a:p>
          <a:endParaRPr lang="en-US"/>
        </a:p>
      </dgm:t>
    </dgm:pt>
    <dgm:pt modelId="{F6EDF67F-7906-FE4C-9B85-8A83F20E587B}" type="sibTrans" cxnId="{E232BD39-0383-044E-845E-22537DC40572}">
      <dgm:prSet/>
      <dgm:spPr/>
      <dgm:t>
        <a:bodyPr/>
        <a:lstStyle/>
        <a:p>
          <a:endParaRPr lang="en-US"/>
        </a:p>
      </dgm:t>
    </dgm:pt>
    <dgm:pt modelId="{255E5CB5-3A05-9F48-8FB0-2936AE4F2E83}" type="pres">
      <dgm:prSet presAssocID="{63E33626-4D2D-7F4F-918D-A946A5F5BE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E5668A0-6753-9449-8ADC-52F76254AA7C}" type="pres">
      <dgm:prSet presAssocID="{B8A3B16B-6326-6149-950C-9C5E8C9A5446}" presName="hierRoot1" presStyleCnt="0">
        <dgm:presLayoutVars>
          <dgm:hierBranch val="init"/>
        </dgm:presLayoutVars>
      </dgm:prSet>
      <dgm:spPr/>
    </dgm:pt>
    <dgm:pt modelId="{7CBCD58E-6C02-6E4F-8835-2EE24A73B498}" type="pres">
      <dgm:prSet presAssocID="{B8A3B16B-6326-6149-950C-9C5E8C9A5446}" presName="rootComposite1" presStyleCnt="0"/>
      <dgm:spPr/>
    </dgm:pt>
    <dgm:pt modelId="{D3C137CF-423A-AD42-9176-7E839CD0D238}" type="pres">
      <dgm:prSet presAssocID="{B8A3B16B-6326-6149-950C-9C5E8C9A5446}" presName="rootText1" presStyleLbl="node0" presStyleIdx="0" presStyleCnt="1" custScaleX="186288">
        <dgm:presLayoutVars>
          <dgm:chPref val="3"/>
        </dgm:presLayoutVars>
      </dgm:prSet>
      <dgm:spPr/>
    </dgm:pt>
    <dgm:pt modelId="{48C76C8C-650B-D44D-A090-CF0FB1F6DC1A}" type="pres">
      <dgm:prSet presAssocID="{B8A3B16B-6326-6149-950C-9C5E8C9A5446}" presName="rootConnector1" presStyleLbl="node1" presStyleIdx="0" presStyleCnt="0"/>
      <dgm:spPr/>
    </dgm:pt>
    <dgm:pt modelId="{5C45870A-6F2C-4246-AFAA-3B1E7997EE5D}" type="pres">
      <dgm:prSet presAssocID="{B8A3B16B-6326-6149-950C-9C5E8C9A5446}" presName="hierChild2" presStyleCnt="0"/>
      <dgm:spPr/>
    </dgm:pt>
    <dgm:pt modelId="{1DDE78CA-2836-964A-B814-B68B5EA86C55}" type="pres">
      <dgm:prSet presAssocID="{57027EB4-2876-1949-8B69-DD78FA95574A}" presName="Name37" presStyleLbl="parChTrans1D2" presStyleIdx="0" presStyleCnt="4"/>
      <dgm:spPr/>
    </dgm:pt>
    <dgm:pt modelId="{EAECBE5E-3A6E-6549-8892-0A513F86F1D1}" type="pres">
      <dgm:prSet presAssocID="{7D0FF0BD-E8DB-5B4A-807E-46401FB10751}" presName="hierRoot2" presStyleCnt="0">
        <dgm:presLayoutVars>
          <dgm:hierBranch val="init"/>
        </dgm:presLayoutVars>
      </dgm:prSet>
      <dgm:spPr/>
    </dgm:pt>
    <dgm:pt modelId="{5F3DE6A7-3CA5-F847-8697-4E7D33222501}" type="pres">
      <dgm:prSet presAssocID="{7D0FF0BD-E8DB-5B4A-807E-46401FB10751}" presName="rootComposite" presStyleCnt="0"/>
      <dgm:spPr/>
    </dgm:pt>
    <dgm:pt modelId="{5E62A635-3AF1-DB46-9334-CD4FD3CD86A5}" type="pres">
      <dgm:prSet presAssocID="{7D0FF0BD-E8DB-5B4A-807E-46401FB10751}" presName="rootText" presStyleLbl="node2" presStyleIdx="0" presStyleCnt="4">
        <dgm:presLayoutVars>
          <dgm:chPref val="3"/>
        </dgm:presLayoutVars>
      </dgm:prSet>
      <dgm:spPr/>
    </dgm:pt>
    <dgm:pt modelId="{A161A555-D33F-C042-9EFB-C467654A036C}" type="pres">
      <dgm:prSet presAssocID="{7D0FF0BD-E8DB-5B4A-807E-46401FB10751}" presName="rootConnector" presStyleLbl="node2" presStyleIdx="0" presStyleCnt="4"/>
      <dgm:spPr/>
    </dgm:pt>
    <dgm:pt modelId="{92C528C8-45A3-DE47-A742-2FB4CCFDB3F2}" type="pres">
      <dgm:prSet presAssocID="{7D0FF0BD-E8DB-5B4A-807E-46401FB10751}" presName="hierChild4" presStyleCnt="0"/>
      <dgm:spPr/>
    </dgm:pt>
    <dgm:pt modelId="{E6D56097-932C-7445-AB10-0E7D70F07BD0}" type="pres">
      <dgm:prSet presAssocID="{7D0FF0BD-E8DB-5B4A-807E-46401FB10751}" presName="hierChild5" presStyleCnt="0"/>
      <dgm:spPr/>
    </dgm:pt>
    <dgm:pt modelId="{1305116E-5D33-A34F-920C-A5F28A5E5F18}" type="pres">
      <dgm:prSet presAssocID="{7BBBE911-1F0E-4044-9EA4-8587D4AC3AF2}" presName="Name37" presStyleLbl="parChTrans1D2" presStyleIdx="1" presStyleCnt="4"/>
      <dgm:spPr/>
    </dgm:pt>
    <dgm:pt modelId="{822F1E7B-B4B6-524A-89F9-D642ACFF0EED}" type="pres">
      <dgm:prSet presAssocID="{ADA2A284-7637-9A43-AAF9-028474E74F6A}" presName="hierRoot2" presStyleCnt="0">
        <dgm:presLayoutVars>
          <dgm:hierBranch val="init"/>
        </dgm:presLayoutVars>
      </dgm:prSet>
      <dgm:spPr/>
    </dgm:pt>
    <dgm:pt modelId="{09E266C7-6BAA-764F-B06A-C978651875A4}" type="pres">
      <dgm:prSet presAssocID="{ADA2A284-7637-9A43-AAF9-028474E74F6A}" presName="rootComposite" presStyleCnt="0"/>
      <dgm:spPr/>
    </dgm:pt>
    <dgm:pt modelId="{BBD63918-F10A-7A41-9359-BDF7C4BEA503}" type="pres">
      <dgm:prSet presAssocID="{ADA2A284-7637-9A43-AAF9-028474E74F6A}" presName="rootText" presStyleLbl="node2" presStyleIdx="1" presStyleCnt="4">
        <dgm:presLayoutVars>
          <dgm:chPref val="3"/>
        </dgm:presLayoutVars>
      </dgm:prSet>
      <dgm:spPr/>
    </dgm:pt>
    <dgm:pt modelId="{FB5B13E3-6823-3343-B402-1E50B1CD46E4}" type="pres">
      <dgm:prSet presAssocID="{ADA2A284-7637-9A43-AAF9-028474E74F6A}" presName="rootConnector" presStyleLbl="node2" presStyleIdx="1" presStyleCnt="4"/>
      <dgm:spPr/>
    </dgm:pt>
    <dgm:pt modelId="{AB76300C-56C2-D441-ADA3-EA31E6A74D53}" type="pres">
      <dgm:prSet presAssocID="{ADA2A284-7637-9A43-AAF9-028474E74F6A}" presName="hierChild4" presStyleCnt="0"/>
      <dgm:spPr/>
    </dgm:pt>
    <dgm:pt modelId="{A3A0316D-C70C-DD45-9409-BAC44B2D345C}" type="pres">
      <dgm:prSet presAssocID="{ADA2A284-7637-9A43-AAF9-028474E74F6A}" presName="hierChild5" presStyleCnt="0"/>
      <dgm:spPr/>
    </dgm:pt>
    <dgm:pt modelId="{1A4102D3-4E45-D449-B386-563854A3DDD8}" type="pres">
      <dgm:prSet presAssocID="{54D8A754-A801-2C40-AE9D-179614344392}" presName="Name37" presStyleLbl="parChTrans1D2" presStyleIdx="2" presStyleCnt="4"/>
      <dgm:spPr/>
    </dgm:pt>
    <dgm:pt modelId="{7D7B1E43-0430-1F4A-9BA3-6B6AF66981C0}" type="pres">
      <dgm:prSet presAssocID="{671AE696-8C1F-1E46-B10A-47A671677897}" presName="hierRoot2" presStyleCnt="0">
        <dgm:presLayoutVars>
          <dgm:hierBranch val="init"/>
        </dgm:presLayoutVars>
      </dgm:prSet>
      <dgm:spPr/>
    </dgm:pt>
    <dgm:pt modelId="{DABBC9F9-DFF1-394B-88EE-64030F313663}" type="pres">
      <dgm:prSet presAssocID="{671AE696-8C1F-1E46-B10A-47A671677897}" presName="rootComposite" presStyleCnt="0"/>
      <dgm:spPr/>
    </dgm:pt>
    <dgm:pt modelId="{1674C8A8-A6E3-864F-B5D8-310B9D6B6DA1}" type="pres">
      <dgm:prSet presAssocID="{671AE696-8C1F-1E46-B10A-47A671677897}" presName="rootText" presStyleLbl="node2" presStyleIdx="2" presStyleCnt="4">
        <dgm:presLayoutVars>
          <dgm:chPref val="3"/>
        </dgm:presLayoutVars>
      </dgm:prSet>
      <dgm:spPr/>
    </dgm:pt>
    <dgm:pt modelId="{30BAEF4B-7AF1-4E4C-BC57-1E2C09ACEBB9}" type="pres">
      <dgm:prSet presAssocID="{671AE696-8C1F-1E46-B10A-47A671677897}" presName="rootConnector" presStyleLbl="node2" presStyleIdx="2" presStyleCnt="4"/>
      <dgm:spPr/>
    </dgm:pt>
    <dgm:pt modelId="{BEC7A3C9-3022-9B48-AB81-9523935F266D}" type="pres">
      <dgm:prSet presAssocID="{671AE696-8C1F-1E46-B10A-47A671677897}" presName="hierChild4" presStyleCnt="0"/>
      <dgm:spPr/>
    </dgm:pt>
    <dgm:pt modelId="{06ECFE5E-411C-1142-8389-B8923D192CFC}" type="pres">
      <dgm:prSet presAssocID="{671AE696-8C1F-1E46-B10A-47A671677897}" presName="hierChild5" presStyleCnt="0"/>
      <dgm:spPr/>
    </dgm:pt>
    <dgm:pt modelId="{3AD4A31E-9E3E-4742-A113-7177D288FE9E}" type="pres">
      <dgm:prSet presAssocID="{0B16EDD2-0572-2D49-9BB1-EBAB28B23BE4}" presName="Name37" presStyleLbl="parChTrans1D2" presStyleIdx="3" presStyleCnt="4"/>
      <dgm:spPr/>
    </dgm:pt>
    <dgm:pt modelId="{E301C635-6C9E-DA4A-8A7D-AE71A390ECC2}" type="pres">
      <dgm:prSet presAssocID="{56F1A469-97E4-AA49-BEB7-E4FBECC13E15}" presName="hierRoot2" presStyleCnt="0">
        <dgm:presLayoutVars>
          <dgm:hierBranch val="init"/>
        </dgm:presLayoutVars>
      </dgm:prSet>
      <dgm:spPr/>
    </dgm:pt>
    <dgm:pt modelId="{441BAA26-965E-3940-8F67-D9335405AA2E}" type="pres">
      <dgm:prSet presAssocID="{56F1A469-97E4-AA49-BEB7-E4FBECC13E15}" presName="rootComposite" presStyleCnt="0"/>
      <dgm:spPr/>
    </dgm:pt>
    <dgm:pt modelId="{E562B444-4C97-7447-8378-5480C3A52FC4}" type="pres">
      <dgm:prSet presAssocID="{56F1A469-97E4-AA49-BEB7-E4FBECC13E15}" presName="rootText" presStyleLbl="node2" presStyleIdx="3" presStyleCnt="4">
        <dgm:presLayoutVars>
          <dgm:chPref val="3"/>
        </dgm:presLayoutVars>
      </dgm:prSet>
      <dgm:spPr/>
    </dgm:pt>
    <dgm:pt modelId="{482B4F60-DD3D-7C43-9CAF-69C9910FE4FB}" type="pres">
      <dgm:prSet presAssocID="{56F1A469-97E4-AA49-BEB7-E4FBECC13E15}" presName="rootConnector" presStyleLbl="node2" presStyleIdx="3" presStyleCnt="4"/>
      <dgm:spPr/>
    </dgm:pt>
    <dgm:pt modelId="{97C92510-6E0D-3449-AF30-7267FB892784}" type="pres">
      <dgm:prSet presAssocID="{56F1A469-97E4-AA49-BEB7-E4FBECC13E15}" presName="hierChild4" presStyleCnt="0"/>
      <dgm:spPr/>
    </dgm:pt>
    <dgm:pt modelId="{D12BF2E2-DE2E-2B45-B927-5D187377C74C}" type="pres">
      <dgm:prSet presAssocID="{56F1A469-97E4-AA49-BEB7-E4FBECC13E15}" presName="hierChild5" presStyleCnt="0"/>
      <dgm:spPr/>
    </dgm:pt>
    <dgm:pt modelId="{40F2D7EF-F3B1-BD43-85AA-92F0E942E845}" type="pres">
      <dgm:prSet presAssocID="{B8A3B16B-6326-6149-950C-9C5E8C9A5446}" presName="hierChild3" presStyleCnt="0"/>
      <dgm:spPr/>
    </dgm:pt>
  </dgm:ptLst>
  <dgm:cxnLst>
    <dgm:cxn modelId="{3D7AF802-7C30-4644-A1A0-C0E9A840094B}" type="presOf" srcId="{7D0FF0BD-E8DB-5B4A-807E-46401FB10751}" destId="{A161A555-D33F-C042-9EFB-C467654A036C}" srcOrd="1" destOrd="0" presId="urn:microsoft.com/office/officeart/2005/8/layout/orgChart1"/>
    <dgm:cxn modelId="{CD531616-1100-BA4B-851B-37CF9402C267}" srcId="{63E33626-4D2D-7F4F-918D-A946A5F5BE3D}" destId="{B8A3B16B-6326-6149-950C-9C5E8C9A5446}" srcOrd="0" destOrd="0" parTransId="{604C47D4-4FDF-E54F-976E-AE6AC712883E}" sibTransId="{D1CC4604-FEE5-384C-893D-41180E689C44}"/>
    <dgm:cxn modelId="{65CFEF2F-B0D8-374A-91EF-4AEEAFBE73E0}" type="presOf" srcId="{671AE696-8C1F-1E46-B10A-47A671677897}" destId="{1674C8A8-A6E3-864F-B5D8-310B9D6B6DA1}" srcOrd="0" destOrd="0" presId="urn:microsoft.com/office/officeart/2005/8/layout/orgChart1"/>
    <dgm:cxn modelId="{B3FBC135-02A4-334E-9FB4-3CAB60968688}" type="presOf" srcId="{671AE696-8C1F-1E46-B10A-47A671677897}" destId="{30BAEF4B-7AF1-4E4C-BC57-1E2C09ACEBB9}" srcOrd="1" destOrd="0" presId="urn:microsoft.com/office/officeart/2005/8/layout/orgChart1"/>
    <dgm:cxn modelId="{E232BD39-0383-044E-845E-22537DC40572}" srcId="{B8A3B16B-6326-6149-950C-9C5E8C9A5446}" destId="{56F1A469-97E4-AA49-BEB7-E4FBECC13E15}" srcOrd="3" destOrd="0" parTransId="{0B16EDD2-0572-2D49-9BB1-EBAB28B23BE4}" sibTransId="{F6EDF67F-7906-FE4C-9B85-8A83F20E587B}"/>
    <dgm:cxn modelId="{E3017B5C-975C-A84C-BADD-E34E8DC6EBAA}" type="presOf" srcId="{63E33626-4D2D-7F4F-918D-A946A5F5BE3D}" destId="{255E5CB5-3A05-9F48-8FB0-2936AE4F2E83}" srcOrd="0" destOrd="0" presId="urn:microsoft.com/office/officeart/2005/8/layout/orgChart1"/>
    <dgm:cxn modelId="{10F4CD44-C515-124B-BAB7-D63FC3FB5817}" type="presOf" srcId="{ADA2A284-7637-9A43-AAF9-028474E74F6A}" destId="{FB5B13E3-6823-3343-B402-1E50B1CD46E4}" srcOrd="1" destOrd="0" presId="urn:microsoft.com/office/officeart/2005/8/layout/orgChart1"/>
    <dgm:cxn modelId="{3C7F6B75-8570-ED45-8C58-780BED7506DC}" type="presOf" srcId="{7BBBE911-1F0E-4044-9EA4-8587D4AC3AF2}" destId="{1305116E-5D33-A34F-920C-A5F28A5E5F18}" srcOrd="0" destOrd="0" presId="urn:microsoft.com/office/officeart/2005/8/layout/orgChart1"/>
    <dgm:cxn modelId="{94675D92-7867-D44B-8CFD-BDC37D66EB70}" type="presOf" srcId="{B8A3B16B-6326-6149-950C-9C5E8C9A5446}" destId="{D3C137CF-423A-AD42-9176-7E839CD0D238}" srcOrd="0" destOrd="0" presId="urn:microsoft.com/office/officeart/2005/8/layout/orgChart1"/>
    <dgm:cxn modelId="{6AF532A8-9AD7-9948-B056-790809473F49}" type="presOf" srcId="{57027EB4-2876-1949-8B69-DD78FA95574A}" destId="{1DDE78CA-2836-964A-B814-B68B5EA86C55}" srcOrd="0" destOrd="0" presId="urn:microsoft.com/office/officeart/2005/8/layout/orgChart1"/>
    <dgm:cxn modelId="{EF7238AB-9410-9349-A87B-0D0BF3DAFBE6}" srcId="{B8A3B16B-6326-6149-950C-9C5E8C9A5446}" destId="{7D0FF0BD-E8DB-5B4A-807E-46401FB10751}" srcOrd="0" destOrd="0" parTransId="{57027EB4-2876-1949-8B69-DD78FA95574A}" sibTransId="{E20A33DB-5571-F94D-B6B5-F1D72D267C13}"/>
    <dgm:cxn modelId="{4A481AAF-E41E-C44C-A703-6D23581E9B13}" type="presOf" srcId="{0B16EDD2-0572-2D49-9BB1-EBAB28B23BE4}" destId="{3AD4A31E-9E3E-4742-A113-7177D288FE9E}" srcOrd="0" destOrd="0" presId="urn:microsoft.com/office/officeart/2005/8/layout/orgChart1"/>
    <dgm:cxn modelId="{D3CE86B0-F175-1949-94EB-C44A5FDA062F}" type="presOf" srcId="{54D8A754-A801-2C40-AE9D-179614344392}" destId="{1A4102D3-4E45-D449-B386-563854A3DDD8}" srcOrd="0" destOrd="0" presId="urn:microsoft.com/office/officeart/2005/8/layout/orgChart1"/>
    <dgm:cxn modelId="{54546FB3-A3BA-D247-952F-6487379CE081}" srcId="{B8A3B16B-6326-6149-950C-9C5E8C9A5446}" destId="{671AE696-8C1F-1E46-B10A-47A671677897}" srcOrd="2" destOrd="0" parTransId="{54D8A754-A801-2C40-AE9D-179614344392}" sibTransId="{32883AAB-003F-5440-A3E3-DA122297C6F1}"/>
    <dgm:cxn modelId="{B9DC9DC8-9E87-2E40-AB42-92C99D5B95B0}" srcId="{B8A3B16B-6326-6149-950C-9C5E8C9A5446}" destId="{ADA2A284-7637-9A43-AAF9-028474E74F6A}" srcOrd="1" destOrd="0" parTransId="{7BBBE911-1F0E-4044-9EA4-8587D4AC3AF2}" sibTransId="{A9245E5E-0222-7E48-A2A0-EC4DCCDC3079}"/>
    <dgm:cxn modelId="{3EF9FCCF-DB1B-C647-84F0-3FA155CB7194}" type="presOf" srcId="{7D0FF0BD-E8DB-5B4A-807E-46401FB10751}" destId="{5E62A635-3AF1-DB46-9334-CD4FD3CD86A5}" srcOrd="0" destOrd="0" presId="urn:microsoft.com/office/officeart/2005/8/layout/orgChart1"/>
    <dgm:cxn modelId="{CFB671D0-90A0-3344-80F0-AE0F781995F6}" type="presOf" srcId="{B8A3B16B-6326-6149-950C-9C5E8C9A5446}" destId="{48C76C8C-650B-D44D-A090-CF0FB1F6DC1A}" srcOrd="1" destOrd="0" presId="urn:microsoft.com/office/officeart/2005/8/layout/orgChart1"/>
    <dgm:cxn modelId="{A8E5DEF0-4996-5849-AFB9-158A0A338DFB}" type="presOf" srcId="{ADA2A284-7637-9A43-AAF9-028474E74F6A}" destId="{BBD63918-F10A-7A41-9359-BDF7C4BEA503}" srcOrd="0" destOrd="0" presId="urn:microsoft.com/office/officeart/2005/8/layout/orgChart1"/>
    <dgm:cxn modelId="{F951EAFB-5F15-B44A-BC6B-9FF9E6C59FF5}" type="presOf" srcId="{56F1A469-97E4-AA49-BEB7-E4FBECC13E15}" destId="{E562B444-4C97-7447-8378-5480C3A52FC4}" srcOrd="0" destOrd="0" presId="urn:microsoft.com/office/officeart/2005/8/layout/orgChart1"/>
    <dgm:cxn modelId="{3C9E2AFD-AB9F-074D-ABEA-11FE49652E0E}" type="presOf" srcId="{56F1A469-97E4-AA49-BEB7-E4FBECC13E15}" destId="{482B4F60-DD3D-7C43-9CAF-69C9910FE4FB}" srcOrd="1" destOrd="0" presId="urn:microsoft.com/office/officeart/2005/8/layout/orgChart1"/>
    <dgm:cxn modelId="{DC0642BA-07A0-6943-9475-1BD2AB3A69BB}" type="presParOf" srcId="{255E5CB5-3A05-9F48-8FB0-2936AE4F2E83}" destId="{EE5668A0-6753-9449-8ADC-52F76254AA7C}" srcOrd="0" destOrd="0" presId="urn:microsoft.com/office/officeart/2005/8/layout/orgChart1"/>
    <dgm:cxn modelId="{E55EB58A-A6D5-D14B-90F3-2FF57D94A5BF}" type="presParOf" srcId="{EE5668A0-6753-9449-8ADC-52F76254AA7C}" destId="{7CBCD58E-6C02-6E4F-8835-2EE24A73B498}" srcOrd="0" destOrd="0" presId="urn:microsoft.com/office/officeart/2005/8/layout/orgChart1"/>
    <dgm:cxn modelId="{9665F968-7CC1-554E-BA30-5A26B718102A}" type="presParOf" srcId="{7CBCD58E-6C02-6E4F-8835-2EE24A73B498}" destId="{D3C137CF-423A-AD42-9176-7E839CD0D238}" srcOrd="0" destOrd="0" presId="urn:microsoft.com/office/officeart/2005/8/layout/orgChart1"/>
    <dgm:cxn modelId="{D5BAC231-9A4B-5245-8019-C59C490850F0}" type="presParOf" srcId="{7CBCD58E-6C02-6E4F-8835-2EE24A73B498}" destId="{48C76C8C-650B-D44D-A090-CF0FB1F6DC1A}" srcOrd="1" destOrd="0" presId="urn:microsoft.com/office/officeart/2005/8/layout/orgChart1"/>
    <dgm:cxn modelId="{3097B023-3E7C-2245-94C3-F4CB9EF23519}" type="presParOf" srcId="{EE5668A0-6753-9449-8ADC-52F76254AA7C}" destId="{5C45870A-6F2C-4246-AFAA-3B1E7997EE5D}" srcOrd="1" destOrd="0" presId="urn:microsoft.com/office/officeart/2005/8/layout/orgChart1"/>
    <dgm:cxn modelId="{7ABFF6E7-877E-2441-8813-5B6CD90974B2}" type="presParOf" srcId="{5C45870A-6F2C-4246-AFAA-3B1E7997EE5D}" destId="{1DDE78CA-2836-964A-B814-B68B5EA86C55}" srcOrd="0" destOrd="0" presId="urn:microsoft.com/office/officeart/2005/8/layout/orgChart1"/>
    <dgm:cxn modelId="{1B70868F-43F1-2742-A4D8-5F9A0CFB6F60}" type="presParOf" srcId="{5C45870A-6F2C-4246-AFAA-3B1E7997EE5D}" destId="{EAECBE5E-3A6E-6549-8892-0A513F86F1D1}" srcOrd="1" destOrd="0" presId="urn:microsoft.com/office/officeart/2005/8/layout/orgChart1"/>
    <dgm:cxn modelId="{3704121F-EB7F-2D44-B645-A1889373FA17}" type="presParOf" srcId="{EAECBE5E-3A6E-6549-8892-0A513F86F1D1}" destId="{5F3DE6A7-3CA5-F847-8697-4E7D33222501}" srcOrd="0" destOrd="0" presId="urn:microsoft.com/office/officeart/2005/8/layout/orgChart1"/>
    <dgm:cxn modelId="{AA79E0FD-5AEA-D342-8BD7-D73847B52BD0}" type="presParOf" srcId="{5F3DE6A7-3CA5-F847-8697-4E7D33222501}" destId="{5E62A635-3AF1-DB46-9334-CD4FD3CD86A5}" srcOrd="0" destOrd="0" presId="urn:microsoft.com/office/officeart/2005/8/layout/orgChart1"/>
    <dgm:cxn modelId="{E1D05A44-0D3F-4940-B803-6017628C21F2}" type="presParOf" srcId="{5F3DE6A7-3CA5-F847-8697-4E7D33222501}" destId="{A161A555-D33F-C042-9EFB-C467654A036C}" srcOrd="1" destOrd="0" presId="urn:microsoft.com/office/officeart/2005/8/layout/orgChart1"/>
    <dgm:cxn modelId="{CEDD5036-7BBD-5E43-9E0A-4EBEA05AEA16}" type="presParOf" srcId="{EAECBE5E-3A6E-6549-8892-0A513F86F1D1}" destId="{92C528C8-45A3-DE47-A742-2FB4CCFDB3F2}" srcOrd="1" destOrd="0" presId="urn:microsoft.com/office/officeart/2005/8/layout/orgChart1"/>
    <dgm:cxn modelId="{9BC87997-415C-284B-A767-0272DB128205}" type="presParOf" srcId="{EAECBE5E-3A6E-6549-8892-0A513F86F1D1}" destId="{E6D56097-932C-7445-AB10-0E7D70F07BD0}" srcOrd="2" destOrd="0" presId="urn:microsoft.com/office/officeart/2005/8/layout/orgChart1"/>
    <dgm:cxn modelId="{12A6890A-0DE2-3C4F-9CE6-B45F9A819972}" type="presParOf" srcId="{5C45870A-6F2C-4246-AFAA-3B1E7997EE5D}" destId="{1305116E-5D33-A34F-920C-A5F28A5E5F18}" srcOrd="2" destOrd="0" presId="urn:microsoft.com/office/officeart/2005/8/layout/orgChart1"/>
    <dgm:cxn modelId="{4D428D0D-35F7-7944-81DC-1B3D1E0A985E}" type="presParOf" srcId="{5C45870A-6F2C-4246-AFAA-3B1E7997EE5D}" destId="{822F1E7B-B4B6-524A-89F9-D642ACFF0EED}" srcOrd="3" destOrd="0" presId="urn:microsoft.com/office/officeart/2005/8/layout/orgChart1"/>
    <dgm:cxn modelId="{BC002054-D991-1848-9F3D-D7CC6C656FAD}" type="presParOf" srcId="{822F1E7B-B4B6-524A-89F9-D642ACFF0EED}" destId="{09E266C7-6BAA-764F-B06A-C978651875A4}" srcOrd="0" destOrd="0" presId="urn:microsoft.com/office/officeart/2005/8/layout/orgChart1"/>
    <dgm:cxn modelId="{7D5B7A31-ACC0-6742-A5F3-8F7ACA1A2C9F}" type="presParOf" srcId="{09E266C7-6BAA-764F-B06A-C978651875A4}" destId="{BBD63918-F10A-7A41-9359-BDF7C4BEA503}" srcOrd="0" destOrd="0" presId="urn:microsoft.com/office/officeart/2005/8/layout/orgChart1"/>
    <dgm:cxn modelId="{6230C2F0-FEF4-9346-841F-79254537CB75}" type="presParOf" srcId="{09E266C7-6BAA-764F-B06A-C978651875A4}" destId="{FB5B13E3-6823-3343-B402-1E50B1CD46E4}" srcOrd="1" destOrd="0" presId="urn:microsoft.com/office/officeart/2005/8/layout/orgChart1"/>
    <dgm:cxn modelId="{43F23DF1-B54F-7B4E-9EB2-C078D089B1E4}" type="presParOf" srcId="{822F1E7B-B4B6-524A-89F9-D642ACFF0EED}" destId="{AB76300C-56C2-D441-ADA3-EA31E6A74D53}" srcOrd="1" destOrd="0" presId="urn:microsoft.com/office/officeart/2005/8/layout/orgChart1"/>
    <dgm:cxn modelId="{C8A95A95-D754-7C4D-B017-0E4C8AF9E5AA}" type="presParOf" srcId="{822F1E7B-B4B6-524A-89F9-D642ACFF0EED}" destId="{A3A0316D-C70C-DD45-9409-BAC44B2D345C}" srcOrd="2" destOrd="0" presId="urn:microsoft.com/office/officeart/2005/8/layout/orgChart1"/>
    <dgm:cxn modelId="{DCCE07A7-2ABA-904B-87D3-945C8CC7505B}" type="presParOf" srcId="{5C45870A-6F2C-4246-AFAA-3B1E7997EE5D}" destId="{1A4102D3-4E45-D449-B386-563854A3DDD8}" srcOrd="4" destOrd="0" presId="urn:microsoft.com/office/officeart/2005/8/layout/orgChart1"/>
    <dgm:cxn modelId="{32E145A3-DDD2-214C-AEC5-E705127A70A0}" type="presParOf" srcId="{5C45870A-6F2C-4246-AFAA-3B1E7997EE5D}" destId="{7D7B1E43-0430-1F4A-9BA3-6B6AF66981C0}" srcOrd="5" destOrd="0" presId="urn:microsoft.com/office/officeart/2005/8/layout/orgChart1"/>
    <dgm:cxn modelId="{E66FD252-9317-D84E-B4EA-21E188E8B419}" type="presParOf" srcId="{7D7B1E43-0430-1F4A-9BA3-6B6AF66981C0}" destId="{DABBC9F9-DFF1-394B-88EE-64030F313663}" srcOrd="0" destOrd="0" presId="urn:microsoft.com/office/officeart/2005/8/layout/orgChart1"/>
    <dgm:cxn modelId="{66FB6445-B8A7-6D45-9077-BFF9B0B465BF}" type="presParOf" srcId="{DABBC9F9-DFF1-394B-88EE-64030F313663}" destId="{1674C8A8-A6E3-864F-B5D8-310B9D6B6DA1}" srcOrd="0" destOrd="0" presId="urn:microsoft.com/office/officeart/2005/8/layout/orgChart1"/>
    <dgm:cxn modelId="{809C8EF4-6C32-6841-BEE6-19CB535F3893}" type="presParOf" srcId="{DABBC9F9-DFF1-394B-88EE-64030F313663}" destId="{30BAEF4B-7AF1-4E4C-BC57-1E2C09ACEBB9}" srcOrd="1" destOrd="0" presId="urn:microsoft.com/office/officeart/2005/8/layout/orgChart1"/>
    <dgm:cxn modelId="{26DF8A92-6B4B-5B48-8F55-3F55D8F2692C}" type="presParOf" srcId="{7D7B1E43-0430-1F4A-9BA3-6B6AF66981C0}" destId="{BEC7A3C9-3022-9B48-AB81-9523935F266D}" srcOrd="1" destOrd="0" presId="urn:microsoft.com/office/officeart/2005/8/layout/orgChart1"/>
    <dgm:cxn modelId="{02B413C1-6DF3-AD4E-99D6-CD82A92140D3}" type="presParOf" srcId="{7D7B1E43-0430-1F4A-9BA3-6B6AF66981C0}" destId="{06ECFE5E-411C-1142-8389-B8923D192CFC}" srcOrd="2" destOrd="0" presId="urn:microsoft.com/office/officeart/2005/8/layout/orgChart1"/>
    <dgm:cxn modelId="{0BB363C8-4C52-BB4F-ADE0-AB4F71143049}" type="presParOf" srcId="{5C45870A-6F2C-4246-AFAA-3B1E7997EE5D}" destId="{3AD4A31E-9E3E-4742-A113-7177D288FE9E}" srcOrd="6" destOrd="0" presId="urn:microsoft.com/office/officeart/2005/8/layout/orgChart1"/>
    <dgm:cxn modelId="{DA75EE88-F482-404A-AA90-0559CBB005E1}" type="presParOf" srcId="{5C45870A-6F2C-4246-AFAA-3B1E7997EE5D}" destId="{E301C635-6C9E-DA4A-8A7D-AE71A390ECC2}" srcOrd="7" destOrd="0" presId="urn:microsoft.com/office/officeart/2005/8/layout/orgChart1"/>
    <dgm:cxn modelId="{2D2766E2-5615-1E47-B8D8-EC7C5FAC6A61}" type="presParOf" srcId="{E301C635-6C9E-DA4A-8A7D-AE71A390ECC2}" destId="{441BAA26-965E-3940-8F67-D9335405AA2E}" srcOrd="0" destOrd="0" presId="urn:microsoft.com/office/officeart/2005/8/layout/orgChart1"/>
    <dgm:cxn modelId="{618F928B-F520-864F-B0BB-237E31652A93}" type="presParOf" srcId="{441BAA26-965E-3940-8F67-D9335405AA2E}" destId="{E562B444-4C97-7447-8378-5480C3A52FC4}" srcOrd="0" destOrd="0" presId="urn:microsoft.com/office/officeart/2005/8/layout/orgChart1"/>
    <dgm:cxn modelId="{C3F69B55-66DF-DC40-823D-1BFE1A85FEEE}" type="presParOf" srcId="{441BAA26-965E-3940-8F67-D9335405AA2E}" destId="{482B4F60-DD3D-7C43-9CAF-69C9910FE4FB}" srcOrd="1" destOrd="0" presId="urn:microsoft.com/office/officeart/2005/8/layout/orgChart1"/>
    <dgm:cxn modelId="{0194D051-A854-ED41-8633-94CDDD1011FE}" type="presParOf" srcId="{E301C635-6C9E-DA4A-8A7D-AE71A390ECC2}" destId="{97C92510-6E0D-3449-AF30-7267FB892784}" srcOrd="1" destOrd="0" presId="urn:microsoft.com/office/officeart/2005/8/layout/orgChart1"/>
    <dgm:cxn modelId="{C81A1CE2-35DA-8640-8ADB-7CC7F592D168}" type="presParOf" srcId="{E301C635-6C9E-DA4A-8A7D-AE71A390ECC2}" destId="{D12BF2E2-DE2E-2B45-B927-5D187377C74C}" srcOrd="2" destOrd="0" presId="urn:microsoft.com/office/officeart/2005/8/layout/orgChart1"/>
    <dgm:cxn modelId="{019F1BDB-784F-1C43-BA00-777B82DA5E46}" type="presParOf" srcId="{EE5668A0-6753-9449-8ADC-52F76254AA7C}" destId="{40F2D7EF-F3B1-BD43-85AA-92F0E942E84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75E8D-8E8F-0443-9950-C98039D44256}">
      <dsp:nvSpPr>
        <dsp:cNvPr id="0" name=""/>
        <dsp:cNvSpPr/>
      </dsp:nvSpPr>
      <dsp:spPr>
        <a:xfrm rot="16200000">
          <a:off x="883840" y="-883840"/>
          <a:ext cx="2175669" cy="394335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>
              <a:latin typeface="Arial" panose="020B0604020202020204" pitchFamily="34" charset="0"/>
              <a:cs typeface="Arial" panose="020B0604020202020204" pitchFamily="34" charset="0"/>
            </a:rPr>
            <a:t>Study 1: </a:t>
          </a: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Health &amp; Retirement Study (HRS)</a:t>
          </a:r>
          <a:endParaRPr lang="en-US" sz="2600" kern="1200"/>
        </a:p>
      </dsp:txBody>
      <dsp:txXfrm rot="5400000">
        <a:off x="0" y="0"/>
        <a:ext cx="3943350" cy="1631751"/>
      </dsp:txXfrm>
    </dsp:sp>
    <dsp:sp modelId="{EF8247B7-EE4C-C542-9CB5-E7C25E132B3E}">
      <dsp:nvSpPr>
        <dsp:cNvPr id="0" name=""/>
        <dsp:cNvSpPr/>
      </dsp:nvSpPr>
      <dsp:spPr>
        <a:xfrm>
          <a:off x="3943350" y="0"/>
          <a:ext cx="3943350" cy="2175669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>
              <a:latin typeface="Arial" panose="020B0604020202020204" pitchFamily="34" charset="0"/>
              <a:cs typeface="Arial" panose="020B0604020202020204" pitchFamily="34" charset="0"/>
            </a:rPr>
            <a:t>Study 2:</a:t>
          </a: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 Health, Aging, and Body Composition Study (Health ABC)</a:t>
          </a:r>
          <a:endParaRPr lang="en-US" sz="2600" kern="1200"/>
        </a:p>
      </dsp:txBody>
      <dsp:txXfrm>
        <a:off x="3943350" y="0"/>
        <a:ext cx="3943350" cy="1631751"/>
      </dsp:txXfrm>
    </dsp:sp>
    <dsp:sp modelId="{686ACD35-C0A8-8345-9AA8-CC1DFA6FD09A}">
      <dsp:nvSpPr>
        <dsp:cNvPr id="0" name=""/>
        <dsp:cNvSpPr/>
      </dsp:nvSpPr>
      <dsp:spPr>
        <a:xfrm rot="10800000">
          <a:off x="0" y="2175669"/>
          <a:ext cx="3943350" cy="2175669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>
              <a:latin typeface="Arial" panose="020B0604020202020204" pitchFamily="34" charset="0"/>
              <a:cs typeface="Arial" panose="020B0604020202020204" pitchFamily="34" charset="0"/>
            </a:rPr>
            <a:t>Study 3:</a:t>
          </a: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 Minority Aging Research Study (MARS)</a:t>
          </a:r>
          <a:endParaRPr lang="en-US" sz="2600" kern="1200"/>
        </a:p>
      </dsp:txBody>
      <dsp:txXfrm rot="10800000">
        <a:off x="0" y="2719586"/>
        <a:ext cx="3943350" cy="1631751"/>
      </dsp:txXfrm>
    </dsp:sp>
    <dsp:sp modelId="{759F28B2-05B0-B14A-B4DC-BF83A6AD6A34}">
      <dsp:nvSpPr>
        <dsp:cNvPr id="0" name=""/>
        <dsp:cNvSpPr/>
      </dsp:nvSpPr>
      <dsp:spPr>
        <a:xfrm rot="5400000">
          <a:off x="4827190" y="1291828"/>
          <a:ext cx="2175669" cy="3943350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u="sng" kern="1200">
              <a:latin typeface="Arial" panose="020B0604020202020204" pitchFamily="34" charset="0"/>
              <a:cs typeface="Arial" panose="020B0604020202020204" pitchFamily="34" charset="0"/>
            </a:rPr>
            <a:t>Study 4:</a:t>
          </a:r>
          <a:r>
            <a:rPr lang="en-US" sz="2600" kern="1200">
              <a:latin typeface="Arial" panose="020B0604020202020204" pitchFamily="34" charset="0"/>
              <a:cs typeface="Arial" panose="020B0604020202020204" pitchFamily="34" charset="0"/>
            </a:rPr>
            <a:t> Louisiana Osteoporosis Study (LOS)</a:t>
          </a:r>
          <a:endParaRPr lang="en-US" sz="2600" kern="1200"/>
        </a:p>
      </dsp:txBody>
      <dsp:txXfrm rot="-5400000">
        <a:off x="3943350" y="2719586"/>
        <a:ext cx="3943350" cy="1631751"/>
      </dsp:txXfrm>
    </dsp:sp>
    <dsp:sp modelId="{557FD309-2D64-1C4F-B4A8-1FD6550DA615}">
      <dsp:nvSpPr>
        <dsp:cNvPr id="0" name=""/>
        <dsp:cNvSpPr/>
      </dsp:nvSpPr>
      <dsp:spPr>
        <a:xfrm>
          <a:off x="2760344" y="1631751"/>
          <a:ext cx="2366010" cy="1087834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latin typeface="Arial" panose="020B0604020202020204" pitchFamily="34" charset="0"/>
              <a:cs typeface="Arial" panose="020B0604020202020204" pitchFamily="34" charset="0"/>
            </a:rPr>
            <a:t>BRICS NIA Platform</a:t>
          </a:r>
          <a:endParaRPr lang="en-US" sz="2600" b="1" kern="1200"/>
        </a:p>
      </dsp:txBody>
      <dsp:txXfrm>
        <a:off x="2813448" y="1684855"/>
        <a:ext cx="2259802" cy="9816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09A64-339C-B44C-A07E-A0D4D94129B0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BCE1E-5E03-9548-9A3D-775313D7E8AF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access</a:t>
          </a:r>
        </a:p>
      </dsp:txBody>
      <dsp:txXfrm>
        <a:off x="77438" y="1379374"/>
        <a:ext cx="1367394" cy="1592589"/>
      </dsp:txXfrm>
    </dsp:sp>
    <dsp:sp modelId="{1327F6B8-AEED-504B-9DC0-088CF78718FC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Define common data elements (CDEs)</a:t>
          </a:r>
        </a:p>
      </dsp:txBody>
      <dsp:txXfrm>
        <a:off x="1668545" y="1379374"/>
        <a:ext cx="1367394" cy="1592589"/>
      </dsp:txXfrm>
    </dsp:sp>
    <dsp:sp modelId="{4C4ED531-27A3-2F45-9BCB-E77C2047901D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Create form structures</a:t>
          </a:r>
        </a:p>
      </dsp:txBody>
      <dsp:txXfrm>
        <a:off x="3259652" y="1379374"/>
        <a:ext cx="1367394" cy="1592589"/>
      </dsp:txXfrm>
    </dsp:sp>
    <dsp:sp modelId="{1C3D8B77-F16C-7448-9547-48BCB38FEDFC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Perform data transformation</a:t>
          </a:r>
        </a:p>
      </dsp:txBody>
      <dsp:txXfrm>
        <a:off x="4850760" y="1379374"/>
        <a:ext cx="1367394" cy="1592589"/>
      </dsp:txXfrm>
    </dsp:sp>
    <dsp:sp modelId="{D7E5D110-92E9-A245-8221-DEA3780A519B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validation &amp; upload</a:t>
          </a:r>
        </a:p>
      </dsp:txBody>
      <dsp:txXfrm>
        <a:off x="6441867" y="1379374"/>
        <a:ext cx="1367394" cy="15925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4A31E-9E3E-4742-A113-7177D288FE9E}">
      <dsp:nvSpPr>
        <dsp:cNvPr id="0" name=""/>
        <dsp:cNvSpPr/>
      </dsp:nvSpPr>
      <dsp:spPr>
        <a:xfrm>
          <a:off x="3943350" y="1996997"/>
          <a:ext cx="3088456" cy="357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671"/>
              </a:lnTo>
              <a:lnTo>
                <a:pt x="3088456" y="178671"/>
              </a:lnTo>
              <a:lnTo>
                <a:pt x="3088456" y="3573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4102D3-4E45-D449-B386-563854A3DDD8}">
      <dsp:nvSpPr>
        <dsp:cNvPr id="0" name=""/>
        <dsp:cNvSpPr/>
      </dsp:nvSpPr>
      <dsp:spPr>
        <a:xfrm>
          <a:off x="3943350" y="1996997"/>
          <a:ext cx="1029485" cy="357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671"/>
              </a:lnTo>
              <a:lnTo>
                <a:pt x="1029485" y="178671"/>
              </a:lnTo>
              <a:lnTo>
                <a:pt x="1029485" y="3573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05116E-5D33-A34F-920C-A5F28A5E5F18}">
      <dsp:nvSpPr>
        <dsp:cNvPr id="0" name=""/>
        <dsp:cNvSpPr/>
      </dsp:nvSpPr>
      <dsp:spPr>
        <a:xfrm>
          <a:off x="2913864" y="1996997"/>
          <a:ext cx="1029485" cy="357342"/>
        </a:xfrm>
        <a:custGeom>
          <a:avLst/>
          <a:gdLst/>
          <a:ahLst/>
          <a:cxnLst/>
          <a:rect l="0" t="0" r="0" b="0"/>
          <a:pathLst>
            <a:path>
              <a:moveTo>
                <a:pt x="1029485" y="0"/>
              </a:moveTo>
              <a:lnTo>
                <a:pt x="1029485" y="178671"/>
              </a:lnTo>
              <a:lnTo>
                <a:pt x="0" y="178671"/>
              </a:lnTo>
              <a:lnTo>
                <a:pt x="0" y="3573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DE78CA-2836-964A-B814-B68B5EA86C55}">
      <dsp:nvSpPr>
        <dsp:cNvPr id="0" name=""/>
        <dsp:cNvSpPr/>
      </dsp:nvSpPr>
      <dsp:spPr>
        <a:xfrm>
          <a:off x="854893" y="1996997"/>
          <a:ext cx="3088456" cy="357342"/>
        </a:xfrm>
        <a:custGeom>
          <a:avLst/>
          <a:gdLst/>
          <a:ahLst/>
          <a:cxnLst/>
          <a:rect l="0" t="0" r="0" b="0"/>
          <a:pathLst>
            <a:path>
              <a:moveTo>
                <a:pt x="3088456" y="0"/>
              </a:moveTo>
              <a:lnTo>
                <a:pt x="3088456" y="178671"/>
              </a:lnTo>
              <a:lnTo>
                <a:pt x="0" y="178671"/>
              </a:lnTo>
              <a:lnTo>
                <a:pt x="0" y="35734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C137CF-423A-AD42-9176-7E839CD0D238}">
      <dsp:nvSpPr>
        <dsp:cNvPr id="0" name=""/>
        <dsp:cNvSpPr/>
      </dsp:nvSpPr>
      <dsp:spPr>
        <a:xfrm>
          <a:off x="2358384" y="1146183"/>
          <a:ext cx="3169930" cy="8508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>
              <a:latin typeface="Arial" panose="020B0604020202020204" pitchFamily="34" charset="0"/>
              <a:cs typeface="Arial" panose="020B0604020202020204" pitchFamily="34" charset="0"/>
            </a:rPr>
            <a:t>120 CDEs</a:t>
          </a:r>
        </a:p>
      </dsp:txBody>
      <dsp:txXfrm>
        <a:off x="2358384" y="1146183"/>
        <a:ext cx="3169930" cy="850814"/>
      </dsp:txXfrm>
    </dsp:sp>
    <dsp:sp modelId="{5E62A635-3AF1-DB46-9334-CD4FD3CD86A5}">
      <dsp:nvSpPr>
        <dsp:cNvPr id="0" name=""/>
        <dsp:cNvSpPr/>
      </dsp:nvSpPr>
      <dsp:spPr>
        <a:xfrm>
          <a:off x="4079" y="2354340"/>
          <a:ext cx="1701628" cy="8508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0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Demographics Form</a:t>
          </a:r>
          <a:endParaRPr lang="en-US" sz="2000" kern="1200"/>
        </a:p>
      </dsp:txBody>
      <dsp:txXfrm>
        <a:off x="4079" y="2354340"/>
        <a:ext cx="1701628" cy="850814"/>
      </dsp:txXfrm>
    </dsp:sp>
    <dsp:sp modelId="{BBD63918-F10A-7A41-9359-BDF7C4BEA503}">
      <dsp:nvSpPr>
        <dsp:cNvPr id="0" name=""/>
        <dsp:cNvSpPr/>
      </dsp:nvSpPr>
      <dsp:spPr>
        <a:xfrm>
          <a:off x="2063050" y="2354340"/>
          <a:ext cx="1701628" cy="8508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0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Medical History Form</a:t>
          </a:r>
          <a:endParaRPr lang="en-US" sz="2000" kern="1200"/>
        </a:p>
      </dsp:txBody>
      <dsp:txXfrm>
        <a:off x="2063050" y="2354340"/>
        <a:ext cx="1701628" cy="850814"/>
      </dsp:txXfrm>
    </dsp:sp>
    <dsp:sp modelId="{1674C8A8-A6E3-864F-B5D8-310B9D6B6DA1}">
      <dsp:nvSpPr>
        <dsp:cNvPr id="0" name=""/>
        <dsp:cNvSpPr/>
      </dsp:nvSpPr>
      <dsp:spPr>
        <a:xfrm>
          <a:off x="4122021" y="2354340"/>
          <a:ext cx="1701628" cy="8508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0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NIA Vital Signs Form</a:t>
          </a:r>
          <a:endParaRPr lang="en-US" sz="2000" kern="1200"/>
        </a:p>
      </dsp:txBody>
      <dsp:txXfrm>
        <a:off x="4122021" y="2354340"/>
        <a:ext cx="1701628" cy="850814"/>
      </dsp:txXfrm>
    </dsp:sp>
    <dsp:sp modelId="{E562B444-4C97-7447-8378-5480C3A52FC4}">
      <dsp:nvSpPr>
        <dsp:cNvPr id="0" name=""/>
        <dsp:cNvSpPr/>
      </dsp:nvSpPr>
      <dsp:spPr>
        <a:xfrm>
          <a:off x="6180991" y="2354340"/>
          <a:ext cx="1701628" cy="85081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000" b="0" i="0" u="none" strike="noStrike" kern="1200" cap="none" spc="0" normalizeH="0" baseline="0" noProof="0">
              <a:ln/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Daily Living and Physical Ability Form</a:t>
          </a:r>
          <a:endParaRPr lang="en-US" sz="2000" kern="1200"/>
        </a:p>
      </dsp:txBody>
      <dsp:txXfrm>
        <a:off x="6180991" y="2354340"/>
        <a:ext cx="1701628" cy="850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5C2DA-4B21-40C0-A39F-756AE526A5AA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DA58B-4B7B-48BE-A6F4-5773ED124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3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41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032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726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728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45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186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394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571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7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08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Option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99CCA-7648-FC4A-AA0E-E9496DFE5C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4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3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248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here – slide 23</a:t>
            </a:r>
          </a:p>
          <a:p>
            <a:r>
              <a:rPr lang="en-US"/>
              <a:t>Can we unify template?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84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845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717FE-4283-0EDC-5262-70D4B3D0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FBD8A-5265-1CF8-382A-86605867A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49FE2-4DCF-93D0-1C3D-513AA8275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4DD0-26CD-C2E2-00BE-696353BAD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541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5B75-9AA5-06A4-42D5-A61623AF1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848AD-F0DD-8384-5F2E-7EE18E8F5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0C5D8-92F8-D909-B2A8-5EFB80995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D9489-234A-2EF6-842A-DD54B2409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099CCA-7648-FC4A-AA0E-E9496DFE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87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5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Righ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0296" y="211756"/>
            <a:ext cx="4119769" cy="556592"/>
          </a:xfrm>
        </p:spPr>
        <p:txBody>
          <a:bodyPr anchor="b">
            <a:normAutofit/>
          </a:bodyPr>
          <a:lstStyle>
            <a:lvl1pPr algn="ctr">
              <a:defRPr sz="2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9850D0C-5987-7AC9-CFD7-81D4FA31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72997"/>
            <a:ext cx="454715" cy="365125"/>
          </a:xfrm>
          <a:prstGeom prst="rect">
            <a:avLst/>
          </a:prstGeom>
        </p:spPr>
        <p:txBody>
          <a:bodyPr/>
          <a:lstStyle/>
          <a:p>
            <a:fld id="{0984DBB2-5C19-4849-9AA1-60424869F8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9B6075-9256-0E09-5846-0046BA55B3A6}"/>
              </a:ext>
            </a:extLst>
          </p:cNvPr>
          <p:cNvCxnSpPr>
            <a:cxnSpLocks/>
          </p:cNvCxnSpPr>
          <p:nvPr userDrawn="1"/>
        </p:nvCxnSpPr>
        <p:spPr>
          <a:xfrm>
            <a:off x="2103438" y="6456584"/>
            <a:ext cx="70405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49641-5467-4238-F050-62398D1990AF}"/>
              </a:ext>
            </a:extLst>
          </p:cNvPr>
          <p:cNvSpPr/>
          <p:nvPr userDrawn="1"/>
        </p:nvSpPr>
        <p:spPr>
          <a:xfrm>
            <a:off x="0" y="6451747"/>
            <a:ext cx="1256348" cy="406253"/>
          </a:xfrm>
          <a:prstGeom prst="rect">
            <a:avLst/>
          </a:prstGeom>
          <a:solidFill>
            <a:srgbClr val="1F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259F7-3338-5E15-2A7E-142970104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" y="6518056"/>
            <a:ext cx="822960" cy="263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2F22AB-B330-69A7-04BF-78D82653F5E5}"/>
              </a:ext>
            </a:extLst>
          </p:cNvPr>
          <p:cNvSpPr txBox="1"/>
          <p:nvPr userDrawn="1"/>
        </p:nvSpPr>
        <p:spPr>
          <a:xfrm>
            <a:off x="3860633" y="6524405"/>
            <a:ext cx="3235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BRICS at: </a:t>
            </a:r>
            <a:r>
              <a:rPr lang="en-US" sz="1000" b="1" u="sng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https://brics.cit.nih.gov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0B8EDD9-4833-18C9-3E33-C9A3F22C7C6D}"/>
              </a:ext>
            </a:extLst>
          </p:cNvPr>
          <p:cNvSpPr/>
          <p:nvPr userDrawn="1"/>
        </p:nvSpPr>
        <p:spPr>
          <a:xfrm>
            <a:off x="1104265" y="6446838"/>
            <a:ext cx="1364615" cy="411162"/>
          </a:xfrm>
          <a:prstGeom prst="parallelogram">
            <a:avLst/>
          </a:prstGeom>
          <a:solidFill>
            <a:srgbClr val="1A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5A211-F0C9-F146-7932-D47ABE3C0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1593" y="6520822"/>
            <a:ext cx="914400" cy="272717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06F07A2D-EFD7-E9A3-D1F8-0EDE8B991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3710940" y="6560993"/>
            <a:ext cx="169378" cy="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8D72-0965-32D1-CEB6-CFA75F8B0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DBF5A-55D9-F9B0-1DB2-0B599C311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0E36-E4C2-DCAB-4730-427C7B8D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F872-733F-D44F-A31F-5579FC2B133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D6CB-1F74-A2D8-7FD0-730E79FF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0FBF-9243-7B56-7ACC-A639A279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23881-4E6F-7345-B8DA-55BFEF0AB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57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692A-03CA-CCD2-58B2-87EEF18F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67C3-BBA3-A1DC-7F11-CCAFDE0AB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A5CF9-8569-1663-4650-A77BF040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5F872-733F-D44F-A31F-5579FC2B133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1784-F803-9628-C61E-03C4C551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095C2-DE42-078D-8038-8C9D1B55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23881-4E6F-7345-B8DA-55BFEF0AB7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D0A4E-5DE8-0B0B-1DE3-2028DB8A2350}"/>
              </a:ext>
            </a:extLst>
          </p:cNvPr>
          <p:cNvSpPr/>
          <p:nvPr userDrawn="1"/>
        </p:nvSpPr>
        <p:spPr>
          <a:xfrm>
            <a:off x="2281238" y="6451747"/>
            <a:ext cx="6862762" cy="406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42D59-CC17-F60F-8F8D-60AEA87C6E5E}"/>
              </a:ext>
            </a:extLst>
          </p:cNvPr>
          <p:cNvSpPr/>
          <p:nvPr userDrawn="1"/>
        </p:nvSpPr>
        <p:spPr>
          <a:xfrm>
            <a:off x="0" y="6451747"/>
            <a:ext cx="1256348" cy="406253"/>
          </a:xfrm>
          <a:prstGeom prst="rect">
            <a:avLst/>
          </a:prstGeom>
          <a:solidFill>
            <a:srgbClr val="1F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3D0958-4062-482D-B847-444114D9B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" y="6518056"/>
            <a:ext cx="822960" cy="263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DF8CA1-7514-E21C-FDEC-883CECCF626C}"/>
              </a:ext>
            </a:extLst>
          </p:cNvPr>
          <p:cNvSpPr txBox="1"/>
          <p:nvPr userDrawn="1"/>
        </p:nvSpPr>
        <p:spPr>
          <a:xfrm>
            <a:off x="3860633" y="6524405"/>
            <a:ext cx="3235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BRICS at: </a:t>
            </a:r>
            <a:r>
              <a:rPr lang="en-US" sz="1000" b="1" u="sng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https://brics.cit.nih.gov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0A80164-B3C2-2397-2764-EF017DB2D888}"/>
              </a:ext>
            </a:extLst>
          </p:cNvPr>
          <p:cNvSpPr/>
          <p:nvPr userDrawn="1"/>
        </p:nvSpPr>
        <p:spPr>
          <a:xfrm>
            <a:off x="1104265" y="6446838"/>
            <a:ext cx="1364615" cy="411162"/>
          </a:xfrm>
          <a:prstGeom prst="parallelogram">
            <a:avLst/>
          </a:prstGeom>
          <a:solidFill>
            <a:srgbClr val="1A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ACFB0E-1231-A1EF-2D47-25805B131E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1593" y="6520822"/>
            <a:ext cx="914400" cy="272717"/>
          </a:xfrm>
          <a:prstGeom prst="rect">
            <a:avLst/>
          </a:prstGeom>
        </p:spPr>
      </p:pic>
      <p:pic>
        <p:nvPicPr>
          <p:cNvPr id="15" name="Picture 14" descr="A yellow and black logo&#10;&#10;Description automatically generated">
            <a:extLst>
              <a:ext uri="{FF2B5EF4-FFF2-40B4-BE49-F238E27FC236}">
                <a16:creationId xmlns:a16="http://schemas.microsoft.com/office/drawing/2014/main" id="{ACFCE12B-A520-2E53-5045-B89114503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3710940" y="6560993"/>
            <a:ext cx="169378" cy="1873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68C4D8-FB11-161A-16F0-2D6E71341F1C}"/>
              </a:ext>
            </a:extLst>
          </p:cNvPr>
          <p:cNvCxnSpPr>
            <a:cxnSpLocks/>
          </p:cNvCxnSpPr>
          <p:nvPr userDrawn="1"/>
        </p:nvCxnSpPr>
        <p:spPr>
          <a:xfrm>
            <a:off x="2449830" y="6456363"/>
            <a:ext cx="669417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83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EF67-9EA4-4AD6-25B4-D519A571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0C7D9-0BE2-68C9-6735-624F0ABE2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0AE7F-895D-E5A1-ACE6-9E72825B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88784-3BA1-0643-33DB-42365F6C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D16F-EDB5-D840-6471-2116937F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8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FE04-D062-13C0-87C0-944A5EAE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1DD0C-493A-E1D5-AFC0-0CE8112C2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CF8D2-AF65-5059-A141-79230971E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CE09A-18D9-BB1F-DB66-C4A20ED1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15374-4DC6-F3D1-4FAA-5DDC90911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A077-AEFE-9CDB-65C5-A6070C26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156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E144-E1A5-E807-6703-3B95D8F8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B485-6D1D-F4EE-DAA6-A9047EC5B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C0C70-EF3A-F588-1BCC-1CFE0A292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0170F-BFA7-F40F-846D-13D5D5A11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340C79-464C-9DE1-E7FE-D316991F4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43D0F0-A0DD-D5F9-ABC3-EC8892FD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3A7A6-73AD-972B-FB4E-EAE4B6E3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B9210-7E21-6693-7610-4F261F30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41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5AE8-278F-8361-3FBF-0A59DF35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4BE0C-604F-16A7-D84B-A5A180D1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281B4-A655-617F-11C4-CAFB544F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4DE6E-FA76-D0E1-5AC6-849A16E3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5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F4B7D-8FDD-F230-DE75-1483C30C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22E02-0D7D-003A-AE50-CEB891D1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E3603-8144-20BF-3220-15E0460F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9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D058-BBF4-B707-F0F2-8C75082FA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9F2B-EEC4-3085-FBD8-CFD87386E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AB2DF-EB01-3EE5-FF7E-4AC5130F8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DB381-4738-AAC8-3731-92C59FA1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5BB8C-226E-B14C-4DCE-63C9EB50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13A7E-698F-6397-451B-7716FB85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98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2EB4-366A-B8B8-DA7D-4A6DEE40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3875F-69CB-A4F6-CAB3-78820CBC1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B357C-3CA7-E699-EBE0-8EDD945C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F2492-DC4D-49D8-B941-3F608698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C2094-E805-23C2-43CA-DB6A8A38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1B2C3-06FE-6D6A-6AC0-99A27FC8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2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72C6817-589A-E6EF-7255-3594032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72997"/>
            <a:ext cx="454715" cy="365125"/>
          </a:xfrm>
          <a:prstGeom prst="rect">
            <a:avLst/>
          </a:prstGeom>
        </p:spPr>
        <p:txBody>
          <a:bodyPr/>
          <a:lstStyle/>
          <a:p>
            <a:fld id="{0984DBB2-5C19-4849-9AA1-60424869F80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5B773E-83FC-7566-D0C4-CEB25CBA27B9}"/>
              </a:ext>
            </a:extLst>
          </p:cNvPr>
          <p:cNvCxnSpPr>
            <a:cxnSpLocks/>
          </p:cNvCxnSpPr>
          <p:nvPr userDrawn="1"/>
        </p:nvCxnSpPr>
        <p:spPr>
          <a:xfrm>
            <a:off x="2103438" y="6456584"/>
            <a:ext cx="70405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3AF700-04E3-8DC3-593F-9793B63F0490}"/>
              </a:ext>
            </a:extLst>
          </p:cNvPr>
          <p:cNvSpPr/>
          <p:nvPr userDrawn="1"/>
        </p:nvSpPr>
        <p:spPr>
          <a:xfrm>
            <a:off x="0" y="6451747"/>
            <a:ext cx="1256348" cy="406253"/>
          </a:xfrm>
          <a:prstGeom prst="rect">
            <a:avLst/>
          </a:prstGeom>
          <a:solidFill>
            <a:srgbClr val="1F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271A1-6106-697E-24BB-006E6C0A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" y="6518056"/>
            <a:ext cx="822960" cy="263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87F592-1982-263E-9445-777BAF4BB182}"/>
              </a:ext>
            </a:extLst>
          </p:cNvPr>
          <p:cNvSpPr txBox="1"/>
          <p:nvPr userDrawn="1"/>
        </p:nvSpPr>
        <p:spPr>
          <a:xfrm>
            <a:off x="3860633" y="6524405"/>
            <a:ext cx="3235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BRICS at: </a:t>
            </a:r>
            <a:r>
              <a:rPr lang="en-US" sz="1000" b="1" u="sng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https://brics.cit.nih.gov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A2F8391-E426-815B-232B-D984ACFEA18D}"/>
              </a:ext>
            </a:extLst>
          </p:cNvPr>
          <p:cNvSpPr/>
          <p:nvPr userDrawn="1"/>
        </p:nvSpPr>
        <p:spPr>
          <a:xfrm>
            <a:off x="1104265" y="6446838"/>
            <a:ext cx="1364615" cy="411162"/>
          </a:xfrm>
          <a:prstGeom prst="parallelogram">
            <a:avLst/>
          </a:prstGeom>
          <a:solidFill>
            <a:srgbClr val="1A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DDC42E-C4C3-5EF3-169A-D8D55E4D6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1593" y="6520822"/>
            <a:ext cx="914400" cy="272717"/>
          </a:xfrm>
          <a:prstGeom prst="rect">
            <a:avLst/>
          </a:prstGeom>
        </p:spPr>
      </p:pic>
      <p:pic>
        <p:nvPicPr>
          <p:cNvPr id="14" name="Picture 13" descr="A yellow and black logo&#10;&#10;Description automatically generated">
            <a:extLst>
              <a:ext uri="{FF2B5EF4-FFF2-40B4-BE49-F238E27FC236}">
                <a16:creationId xmlns:a16="http://schemas.microsoft.com/office/drawing/2014/main" id="{BD4D8919-E7D1-8C63-EE50-6E5FF9A151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3710940" y="6560993"/>
            <a:ext cx="169378" cy="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8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A895-D2AB-457F-1F3E-3F078700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67451-4F3A-A9F1-FFC0-5975B325D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8282B-812D-356C-B4D9-CD1C0A4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5C64-867F-35FB-07B0-5F741AC8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5702-1B16-FB6C-A3A5-5B5652B6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31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A77E0C-F468-D4A7-AF90-6DB71F23E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EDFD7-C6E9-1D19-9B64-572D0BE25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43A03-ACBC-8BAF-9C75-CD14AE283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4C86-9FEC-7D48-A5AB-4E603DE4A4F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11FE1-A959-33E2-92B0-914090C55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C1097-5304-95D1-C233-9A43BDA1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543BB-CB63-DE4C-B600-ACF1C7711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Righ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0296" y="211756"/>
            <a:ext cx="4119769" cy="556592"/>
          </a:xfrm>
        </p:spPr>
        <p:txBody>
          <a:bodyPr anchor="b">
            <a:normAutofit/>
          </a:bodyPr>
          <a:lstStyle>
            <a:lvl1pPr algn="ctr">
              <a:defRPr sz="2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9850D0C-5987-7AC9-CFD7-81D4FA319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72997"/>
            <a:ext cx="454715" cy="365125"/>
          </a:xfrm>
          <a:prstGeom prst="rect">
            <a:avLst/>
          </a:prstGeom>
        </p:spPr>
        <p:txBody>
          <a:bodyPr/>
          <a:lstStyle/>
          <a:p>
            <a:fld id="{0984DBB2-5C19-4849-9AA1-60424869F8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9B6075-9256-0E09-5846-0046BA55B3A6}"/>
              </a:ext>
            </a:extLst>
          </p:cNvPr>
          <p:cNvCxnSpPr>
            <a:cxnSpLocks/>
          </p:cNvCxnSpPr>
          <p:nvPr userDrawn="1"/>
        </p:nvCxnSpPr>
        <p:spPr>
          <a:xfrm>
            <a:off x="2103438" y="6456584"/>
            <a:ext cx="70405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49641-5467-4238-F050-62398D1990AF}"/>
              </a:ext>
            </a:extLst>
          </p:cNvPr>
          <p:cNvSpPr/>
          <p:nvPr userDrawn="1"/>
        </p:nvSpPr>
        <p:spPr>
          <a:xfrm>
            <a:off x="0" y="6451747"/>
            <a:ext cx="1256348" cy="406253"/>
          </a:xfrm>
          <a:prstGeom prst="rect">
            <a:avLst/>
          </a:prstGeom>
          <a:solidFill>
            <a:srgbClr val="1F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259F7-3338-5E15-2A7E-142970104D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" y="6518056"/>
            <a:ext cx="822960" cy="263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2F22AB-B330-69A7-04BF-78D82653F5E5}"/>
              </a:ext>
            </a:extLst>
          </p:cNvPr>
          <p:cNvSpPr txBox="1"/>
          <p:nvPr userDrawn="1"/>
        </p:nvSpPr>
        <p:spPr>
          <a:xfrm>
            <a:off x="3860633" y="6524405"/>
            <a:ext cx="3235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BRICS at: </a:t>
            </a:r>
            <a:r>
              <a:rPr lang="en-US" sz="1000" b="1" u="sng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https://brics.cit.nih.gov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0B8EDD9-4833-18C9-3E33-C9A3F22C7C6D}"/>
              </a:ext>
            </a:extLst>
          </p:cNvPr>
          <p:cNvSpPr/>
          <p:nvPr userDrawn="1"/>
        </p:nvSpPr>
        <p:spPr>
          <a:xfrm>
            <a:off x="1104265" y="6446838"/>
            <a:ext cx="1364615" cy="411162"/>
          </a:xfrm>
          <a:prstGeom prst="parallelogram">
            <a:avLst/>
          </a:prstGeom>
          <a:solidFill>
            <a:srgbClr val="1A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5A211-F0C9-F146-7932-D47ABE3C0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1593" y="6520822"/>
            <a:ext cx="914400" cy="272717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06F07A2D-EFD7-E9A3-D1F8-0EDE8B991B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3710940" y="6560993"/>
            <a:ext cx="169378" cy="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544417"/>
            <a:ext cx="3886200" cy="3632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544417"/>
            <a:ext cx="3886200" cy="3632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DDE2C68-A2B4-2A8A-0F4E-5854BDF6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5350" y="6472997"/>
            <a:ext cx="454715" cy="365125"/>
          </a:xfrm>
          <a:prstGeom prst="rect">
            <a:avLst/>
          </a:prstGeom>
        </p:spPr>
        <p:txBody>
          <a:bodyPr/>
          <a:lstStyle/>
          <a:p>
            <a:fld id="{0984DBB2-5C19-4849-9AA1-60424869F80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F4B032-F5B7-F092-B129-471399893063}"/>
              </a:ext>
            </a:extLst>
          </p:cNvPr>
          <p:cNvCxnSpPr>
            <a:cxnSpLocks/>
          </p:cNvCxnSpPr>
          <p:nvPr userDrawn="1"/>
        </p:nvCxnSpPr>
        <p:spPr>
          <a:xfrm>
            <a:off x="2103438" y="6456584"/>
            <a:ext cx="70405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86D5C-93D2-E73B-1810-1F585FF324E3}"/>
              </a:ext>
            </a:extLst>
          </p:cNvPr>
          <p:cNvSpPr/>
          <p:nvPr userDrawn="1"/>
        </p:nvSpPr>
        <p:spPr>
          <a:xfrm>
            <a:off x="0" y="6451747"/>
            <a:ext cx="1256348" cy="406253"/>
          </a:xfrm>
          <a:prstGeom prst="rect">
            <a:avLst/>
          </a:prstGeom>
          <a:solidFill>
            <a:srgbClr val="1F5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056EB-127F-4F90-33F5-66F3B4F84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020" y="6518056"/>
            <a:ext cx="822960" cy="263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031D20-C330-90A9-2995-009C6263B7B7}"/>
              </a:ext>
            </a:extLst>
          </p:cNvPr>
          <p:cNvSpPr txBox="1"/>
          <p:nvPr userDrawn="1"/>
        </p:nvSpPr>
        <p:spPr>
          <a:xfrm>
            <a:off x="3860633" y="6524405"/>
            <a:ext cx="3235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more about BRICS at: </a:t>
            </a:r>
            <a:r>
              <a:rPr lang="en-US" sz="1000" b="1" u="sng">
                <a:solidFill>
                  <a:srgbClr val="1471B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https://brics.cit.nih.gov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59B8BF2-97CA-27B5-A796-05EE1D1F1252}"/>
              </a:ext>
            </a:extLst>
          </p:cNvPr>
          <p:cNvSpPr/>
          <p:nvPr userDrawn="1"/>
        </p:nvSpPr>
        <p:spPr>
          <a:xfrm>
            <a:off x="1104265" y="6446838"/>
            <a:ext cx="1364615" cy="411162"/>
          </a:xfrm>
          <a:prstGeom prst="parallelogram">
            <a:avLst/>
          </a:prstGeom>
          <a:solidFill>
            <a:srgbClr val="1A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1C728B-A626-12E3-D8D4-6B8696F956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11593" y="6520822"/>
            <a:ext cx="914400" cy="272717"/>
          </a:xfrm>
          <a:prstGeom prst="rect">
            <a:avLst/>
          </a:prstGeom>
        </p:spPr>
      </p:pic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EA5DBB0D-9A27-DFC8-97EE-754EB74A55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V="1">
            <a:off x="3710940" y="6560993"/>
            <a:ext cx="169378" cy="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01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ner P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36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ner P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7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ner Pag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04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582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8D72-0965-32D1-CEB6-CFA75F8B0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DBF5A-55D9-F9B0-1DB2-0B599C311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0E36-E4C2-DCAB-4730-427C7B8D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5E55F872-733F-D44F-A31F-5579FC2B133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D6CB-1F74-A2D8-7FD0-730E79FF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0FBF-9243-7B56-7ACC-A639A279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49523881-4E6F-7345-B8DA-55BFEF0AB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7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1454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575403"/>
            <a:ext cx="7886700" cy="360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3" name="Picture 2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24360CA-314C-6AA5-EC65-141532907A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27393" y="125408"/>
            <a:ext cx="299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4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2" r:id="rId8"/>
    <p:sldLayoutId id="2147483733" r:id="rId9"/>
    <p:sldLayoutId id="214748372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E8243-F4E3-4917-9532-9146A1D1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E6CA3-6EDF-F886-5ADE-07478F12E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2E048-B5A4-E870-1A79-869B7C1FC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5F872-733F-D44F-A31F-5579FC2B133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E5DEF-EE7E-5783-9115-EEC289F3E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9CB6-4CE5-14D9-68FB-A2CA4369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543BB-CB63-DE4C-B600-ACF1C7711F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7AE8CF5-24C9-3DAB-D3C4-4112E621DE7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16893" y="144186"/>
            <a:ext cx="2665249" cy="4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72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rics.cit.nih.gov/dem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brics.cit.nih.gov/visualization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cs-dev/data-discovery-api" TargetMode="External"/><Relationship Id="rId13" Type="http://schemas.openxmlformats.org/officeDocument/2006/relationships/hyperlink" Target="https://www.youtube.com/watch?v=mawFU8xKGmQ" TargetMode="External"/><Relationship Id="rId3" Type="http://schemas.openxmlformats.org/officeDocument/2006/relationships/hyperlink" Target="https://brics.cit.nih.gov/sites/brics/files/2024-02/query-and-api-to-data-query-user-guide.pdf" TargetMode="External"/><Relationship Id="rId7" Type="http://schemas.openxmlformats.org/officeDocument/2006/relationships/image" Target="../media/image75.png"/><Relationship Id="rId12" Type="http://schemas.openxmlformats.org/officeDocument/2006/relationships/hyperlink" Target="https://cdrns.nih.gov/gateway/query-api/swagger-ui/index.html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8sL45VF7bx0" TargetMode="External"/><Relationship Id="rId11" Type="http://schemas.openxmlformats.org/officeDocument/2006/relationships/hyperlink" Target="https://brics.nei.nih.gov/gateway/query-api/swagger-ui/index.html" TargetMode="External"/><Relationship Id="rId5" Type="http://schemas.openxmlformats.org/officeDocument/2006/relationships/hyperlink" Target="https://www.youtube.com/watch?v=uJ0HeLEGVQA" TargetMode="External"/><Relationship Id="rId10" Type="http://schemas.openxmlformats.org/officeDocument/2006/relationships/hyperlink" Target="https://pdbp.ninds.nih.gov/gateway/query-api/swagger-ui/index.html" TargetMode="External"/><Relationship Id="rId4" Type="http://schemas.openxmlformats.org/officeDocument/2006/relationships/hyperlink" Target="https://www.youtube.com/watch?v=pDukXHWfIBw" TargetMode="External"/><Relationship Id="rId9" Type="http://schemas.openxmlformats.org/officeDocument/2006/relationships/hyperlink" Target="https://fitbir.nih.gov/gateway/query-api/swagger-ui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hyperlink" Target="https://brics.cit.nih.gov/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tbir.nih.gov/gateway/query-api/swagger-ui/index.html#/data/getInstancedDataCsv" TargetMode="Externa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itbir.nih.gov/gateway/query-api/swagger-ui/index.html#/data/getInstancedDataCsv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github.com/brics-dev/data-discovery-api/blob/main/202404_WebinarDemos/BRICSAPIDemo_CollectDataByForm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hyperlink" Target="https://github.com/brics-dev/data-discovery-api/blob/main/202404_WebinarDemos/BRICSAPIDemo_CollectDataByForm.ipynb" TargetMode="External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ics-dev/data-discovery-api/blob/main/202404_WebinarDemos/BRICSAPIDemo_CollectDataByForm.ipynb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ics-dev/data-discovery-api/blob/main/202404_WebinarDemos/BRICSAPIDemo_CollectDataByForm_WithDataElementValueFilter.ipynb" TargetMode="External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png"/><Relationship Id="rId7" Type="http://schemas.openxmlformats.org/officeDocument/2006/relationships/hyperlink" Target="https://fitbir.nih.gov/dictionary/publicData/dataStructureAction!view.action?dataStructureName=ImagingFunctionalMR&amp;publicArea=true&amp;style.key=fitbir-sty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tbir.nih.gov/dictionary/publicData/dataStructureAction!view.action?dataStructureName=Biomarker&amp;publicArea=true&amp;style.key=fitbir-style" TargetMode="External"/><Relationship Id="rId5" Type="http://schemas.openxmlformats.org/officeDocument/2006/relationships/hyperlink" Target="https://fitbir.nih.gov/dictionary/publicData/dataStructureAction!view.action?dataStructureName=GCS&amp;publicArea=true&amp;style.key=fitbir-style" TargetMode="External"/><Relationship Id="rId10" Type="http://schemas.openxmlformats.org/officeDocument/2006/relationships/hyperlink" Target="https://github.com/brics-dev/data-discovery-api/blob/main/202404_WebinarDemos/BRICSAPIDemo_FindStudiesUsingTwoOrMoreCommonForms.ipynb" TargetMode="External"/><Relationship Id="rId4" Type="http://schemas.openxmlformats.org/officeDocument/2006/relationships/hyperlink" Target="https://fitbir.nih.gov/dictionary/publicData/dataStructureAction!view.action?dataStructureName=ImagingDiffusion&amp;publicArea=true&amp;style.key=fitbir-style" TargetMode="External"/><Relationship Id="rId9" Type="http://schemas.openxmlformats.org/officeDocument/2006/relationships/hyperlink" Target="https://fitbir.nih.gov/content/data-dictionary#form-structur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a.bagonis@nih.gov" TargetMode="External"/><Relationship Id="rId7" Type="http://schemas.openxmlformats.org/officeDocument/2006/relationships/hyperlink" Target="https://github.com/brics-dev/data-discovery-api/tree/main/202404_WebinarDemo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rics-dev/data-discovery-api/blob/main/query-and-api-to-data-brics-api-user-guide.ipynb" TargetMode="External"/><Relationship Id="rId5" Type="http://schemas.openxmlformats.org/officeDocument/2006/relationships/hyperlink" Target="https://github.com/brics-dev/data-discovery-api/blob/main/brics_api_userguide.pdf" TargetMode="External"/><Relationship Id="rId4" Type="http://schemas.openxmlformats.org/officeDocument/2006/relationships/hyperlink" Target="https://github.com/brics-dev/data-discovery-api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brics.cit.nih.gov/int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F80B5-3CBE-2640-6B7F-AEF77DADCC2B}"/>
              </a:ext>
            </a:extLst>
          </p:cNvPr>
          <p:cNvSpPr txBox="1"/>
          <p:nvPr/>
        </p:nvSpPr>
        <p:spPr>
          <a:xfrm>
            <a:off x="334505" y="3038098"/>
            <a:ext cx="629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Biomedical Research Informatics Computing System (BRICS) </a:t>
            </a: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ED2337C-1351-60F5-27FE-58FEDBD8E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1309366"/>
            <a:ext cx="1625970" cy="574739"/>
          </a:xfrm>
          <a:prstGeom prst="rect">
            <a:avLst/>
          </a:prstGeom>
        </p:spPr>
      </p:pic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89158319-34BC-FA31-671D-7FEC6B30F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794" y="424637"/>
            <a:ext cx="1096259" cy="4045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C38E777C-D5EE-1337-849C-3A95C736B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30" y="2364311"/>
            <a:ext cx="1721976" cy="399574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1ED0FD4-0925-684F-F53F-117E0AC3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55" y="4745477"/>
            <a:ext cx="960951" cy="299312"/>
          </a:xfrm>
          <a:prstGeom prst="rect">
            <a:avLst/>
          </a:prstGeom>
        </p:spPr>
      </p:pic>
      <p:pic>
        <p:nvPicPr>
          <p:cNvPr id="19" name="Picture 18" descr="A black and white logo&#10;&#10;Description automatically generated">
            <a:extLst>
              <a:ext uri="{FF2B5EF4-FFF2-40B4-BE49-F238E27FC236}">
                <a16:creationId xmlns:a16="http://schemas.microsoft.com/office/drawing/2014/main" id="{6E7C9AEC-B954-4E92-4811-AD932A4BB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98" y="3865697"/>
            <a:ext cx="1556133" cy="574739"/>
          </a:xfrm>
          <a:prstGeom prst="rect">
            <a:avLst/>
          </a:prstGeom>
        </p:spPr>
      </p:pic>
      <p:pic>
        <p:nvPicPr>
          <p:cNvPr id="23" name="Picture 22" descr="A blue and white sign with white text&#10;&#10;Description automatically generated">
            <a:extLst>
              <a:ext uri="{FF2B5EF4-FFF2-40B4-BE49-F238E27FC236}">
                <a16:creationId xmlns:a16="http://schemas.microsoft.com/office/drawing/2014/main" id="{6A9BDBE6-80F9-117A-048F-4C49EDDDD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190" y="5151299"/>
            <a:ext cx="3248440" cy="1299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B5DED-6639-C2BE-D3E2-B6609F47AACF}"/>
              </a:ext>
            </a:extLst>
          </p:cNvPr>
          <p:cNvSpPr txBox="1"/>
          <p:nvPr/>
        </p:nvSpPr>
        <p:spPr>
          <a:xfrm>
            <a:off x="292679" y="1686667"/>
            <a:ext cx="61469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BRICS Demo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>
                <a:solidFill>
                  <a:prstClr val="white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Query Tool and APIs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F80B5-3CBE-2640-6B7F-AEF77DADCC2B}"/>
              </a:ext>
            </a:extLst>
          </p:cNvPr>
          <p:cNvSpPr txBox="1"/>
          <p:nvPr/>
        </p:nvSpPr>
        <p:spPr>
          <a:xfrm>
            <a:off x="334505" y="3738679"/>
            <a:ext cx="6295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prstClr val="white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April 11th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, 2024</a:t>
            </a:r>
          </a:p>
        </p:txBody>
      </p:sp>
      <p:pic>
        <p:nvPicPr>
          <p:cNvPr id="14" name="Picture 13" descr="A logo with text on it&#10;&#10;Description automatically generated">
            <a:extLst>
              <a:ext uri="{FF2B5EF4-FFF2-40B4-BE49-F238E27FC236}">
                <a16:creationId xmlns:a16="http://schemas.microsoft.com/office/drawing/2014/main" id="{4CF0293D-EFCD-E292-C8D2-E40E308250B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84794" y="3153688"/>
            <a:ext cx="839774" cy="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5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C901C7-687F-BC4B-E02C-D6B5498EC3A2}"/>
              </a:ext>
            </a:extLst>
          </p:cNvPr>
          <p:cNvSpPr/>
          <p:nvPr/>
        </p:nvSpPr>
        <p:spPr>
          <a:xfrm>
            <a:off x="767914" y="1024206"/>
            <a:ext cx="7608171" cy="4256786"/>
          </a:xfrm>
          <a:prstGeom prst="rect">
            <a:avLst/>
          </a:prstGeom>
          <a:solidFill>
            <a:srgbClr val="14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A820-6F85-040C-8C44-DE4A01828F10}"/>
              </a:ext>
            </a:extLst>
          </p:cNvPr>
          <p:cNvSpPr txBox="1"/>
          <p:nvPr/>
        </p:nvSpPr>
        <p:spPr>
          <a:xfrm>
            <a:off x="5614867" y="183897"/>
            <a:ext cx="2708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Modules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811155-F9BE-1ADE-3568-679B211E5765}"/>
              </a:ext>
            </a:extLst>
          </p:cNvPr>
          <p:cNvSpPr/>
          <p:nvPr/>
        </p:nvSpPr>
        <p:spPr>
          <a:xfrm>
            <a:off x="1401417" y="4616560"/>
            <a:ext cx="6341164" cy="664432"/>
          </a:xfrm>
          <a:prstGeom prst="roundRect">
            <a:avLst>
              <a:gd name="adj" fmla="val 5487"/>
            </a:avLst>
          </a:prstGeom>
          <a:solidFill>
            <a:srgbClr val="E7C5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 on Query Tool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1BA82-B933-F319-06C3-D3F45176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13" y="1024206"/>
            <a:ext cx="7608172" cy="35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C901C7-687F-BC4B-E02C-D6B5498EC3A2}"/>
              </a:ext>
            </a:extLst>
          </p:cNvPr>
          <p:cNvSpPr/>
          <p:nvPr/>
        </p:nvSpPr>
        <p:spPr>
          <a:xfrm>
            <a:off x="1102629" y="1294544"/>
            <a:ext cx="7819398" cy="4145203"/>
          </a:xfrm>
          <a:prstGeom prst="rect">
            <a:avLst/>
          </a:prstGeom>
          <a:solidFill>
            <a:srgbClr val="147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AA820-6F85-040C-8C44-DE4A01828F10}"/>
              </a:ext>
            </a:extLst>
          </p:cNvPr>
          <p:cNvSpPr txBox="1"/>
          <p:nvPr/>
        </p:nvSpPr>
        <p:spPr>
          <a:xfrm>
            <a:off x="5614867" y="183897"/>
            <a:ext cx="2708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5E55-22D6-CC7E-F384-490B3E593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5" y="1500026"/>
            <a:ext cx="8551991" cy="414520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811155-F9BE-1ADE-3568-679B211E5765}"/>
              </a:ext>
            </a:extLst>
          </p:cNvPr>
          <p:cNvSpPr/>
          <p:nvPr/>
        </p:nvSpPr>
        <p:spPr>
          <a:xfrm>
            <a:off x="166234" y="5111424"/>
            <a:ext cx="2939143" cy="1067610"/>
          </a:xfrm>
          <a:prstGeom prst="roundRect">
            <a:avLst>
              <a:gd name="adj" fmla="val 5487"/>
            </a:avLst>
          </a:prstGeom>
          <a:solidFill>
            <a:srgbClr val="E7C5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across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studies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CDEs, and data types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F6D62D-F4CA-5164-DA36-54D6E5886EE5}"/>
              </a:ext>
            </a:extLst>
          </p:cNvPr>
          <p:cNvSpPr/>
          <p:nvPr/>
        </p:nvSpPr>
        <p:spPr>
          <a:xfrm>
            <a:off x="5743254" y="2065106"/>
            <a:ext cx="1417834" cy="33904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94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BC86E3-A882-D278-FD50-3EFDF599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86" y="4748384"/>
            <a:ext cx="2860873" cy="1594154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8ABE0CC-DC47-9F6B-7532-AB9A207A14E0}"/>
              </a:ext>
            </a:extLst>
          </p:cNvPr>
          <p:cNvSpPr/>
          <p:nvPr/>
        </p:nvSpPr>
        <p:spPr>
          <a:xfrm>
            <a:off x="2163506" y="2518467"/>
            <a:ext cx="2056135" cy="2217681"/>
          </a:xfrm>
          <a:prstGeom prst="roundRect">
            <a:avLst>
              <a:gd name="adj" fmla="val 48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74B4A8F-2AC1-2A71-52EB-A1E109FFB4CE}"/>
              </a:ext>
            </a:extLst>
          </p:cNvPr>
          <p:cNvSpPr/>
          <p:nvPr/>
        </p:nvSpPr>
        <p:spPr>
          <a:xfrm>
            <a:off x="270495" y="2518467"/>
            <a:ext cx="1544452" cy="2217681"/>
          </a:xfrm>
          <a:prstGeom prst="roundRect">
            <a:avLst>
              <a:gd name="adj" fmla="val 4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733FF4-348F-053E-F510-AC4968E30B44}"/>
              </a:ext>
            </a:extLst>
          </p:cNvPr>
          <p:cNvSpPr/>
          <p:nvPr/>
        </p:nvSpPr>
        <p:spPr>
          <a:xfrm>
            <a:off x="6559481" y="1467431"/>
            <a:ext cx="2534507" cy="4319751"/>
          </a:xfrm>
          <a:prstGeom prst="roundRect">
            <a:avLst>
              <a:gd name="adj" fmla="val 486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CBD27-9498-0BB7-8F61-B0BFCE3715D1}"/>
              </a:ext>
            </a:extLst>
          </p:cNvPr>
          <p:cNvSpPr txBox="1"/>
          <p:nvPr/>
        </p:nvSpPr>
        <p:spPr>
          <a:xfrm>
            <a:off x="2266726" y="3837927"/>
            <a:ext cx="1849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Notebooks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Python, R,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AI/ML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0F450-F79E-7467-8125-85F40DCF0B49}"/>
              </a:ext>
            </a:extLst>
          </p:cNvPr>
          <p:cNvSpPr txBox="1"/>
          <p:nvPr/>
        </p:nvSpPr>
        <p:spPr>
          <a:xfrm>
            <a:off x="4326830" y="1814742"/>
            <a:ext cx="2399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Authenticate RAS (11/2023)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Retrieve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2713D1-3B36-CCFB-9C7A-C43B02C651D1}"/>
              </a:ext>
            </a:extLst>
          </p:cNvPr>
          <p:cNvSpPr txBox="1"/>
          <p:nvPr/>
        </p:nvSpPr>
        <p:spPr>
          <a:xfrm>
            <a:off x="255846" y="3875712"/>
            <a:ext cx="157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Scientist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A40EB92-109D-6EBD-15DF-A6A0F5947644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Programmatic access to the data</a:t>
            </a: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2A701A-705F-2CF9-4058-437B0121A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78" y="2828641"/>
            <a:ext cx="993942" cy="874875"/>
          </a:xfrm>
          <a:prstGeom prst="rect">
            <a:avLst/>
          </a:prstGeom>
        </p:spPr>
      </p:pic>
      <p:pic>
        <p:nvPicPr>
          <p:cNvPr id="29" name="Picture 28" descr="A blue computer and monitor&#10;&#10;Description automatically generated">
            <a:extLst>
              <a:ext uri="{FF2B5EF4-FFF2-40B4-BE49-F238E27FC236}">
                <a16:creationId xmlns:a16="http://schemas.microsoft.com/office/drawing/2014/main" id="{3957DF09-AB97-6E0E-0C87-BA78F1E27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960" y="2728785"/>
            <a:ext cx="1435226" cy="8783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076977D-4A2F-0338-502E-972DE5D32F37}"/>
              </a:ext>
            </a:extLst>
          </p:cNvPr>
          <p:cNvGrpSpPr/>
          <p:nvPr/>
        </p:nvGrpSpPr>
        <p:grpSpPr>
          <a:xfrm>
            <a:off x="6977125" y="1728865"/>
            <a:ext cx="1010493" cy="1579204"/>
            <a:chOff x="3683046" y="3206666"/>
            <a:chExt cx="914400" cy="1147667"/>
          </a:xfrm>
        </p:grpSpPr>
        <p:pic>
          <p:nvPicPr>
            <p:cNvPr id="31" name="Picture 30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CDECF231-10D8-3E12-B6EC-595541B0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A1CEBB-0964-9EA7-34BC-9D1901727344}"/>
                </a:ext>
              </a:extLst>
            </p:cNvPr>
            <p:cNvSpPr txBox="1"/>
            <p:nvPr/>
          </p:nvSpPr>
          <p:spPr>
            <a:xfrm>
              <a:off x="3909666" y="3206666"/>
              <a:ext cx="510658" cy="335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FITBIR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AC0D8D-71F5-1EFC-8421-D77D837C006F}"/>
              </a:ext>
            </a:extLst>
          </p:cNvPr>
          <p:cNvGrpSpPr/>
          <p:nvPr/>
        </p:nvGrpSpPr>
        <p:grpSpPr>
          <a:xfrm>
            <a:off x="6977125" y="3459944"/>
            <a:ext cx="1010493" cy="1548587"/>
            <a:chOff x="3683046" y="3206666"/>
            <a:chExt cx="914400" cy="1147667"/>
          </a:xfrm>
        </p:grpSpPr>
        <p:pic>
          <p:nvPicPr>
            <p:cNvPr id="36" name="Picture 35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31667EBF-8F9F-0CDF-73E2-CAC264AE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FAAB93-BA92-6F22-0A7C-CD37554AC541}"/>
                </a:ext>
              </a:extLst>
            </p:cNvPr>
            <p:cNvSpPr txBox="1"/>
            <p:nvPr/>
          </p:nvSpPr>
          <p:spPr>
            <a:xfrm>
              <a:off x="3888516" y="3206666"/>
              <a:ext cx="552956" cy="342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PDBP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A89FCC-9BC0-D108-67AC-060CD69638B7}"/>
              </a:ext>
            </a:extLst>
          </p:cNvPr>
          <p:cNvSpPr txBox="1"/>
          <p:nvPr/>
        </p:nvSpPr>
        <p:spPr>
          <a:xfrm>
            <a:off x="6772805" y="518789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Informatics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DB6760-BCBC-E19B-DB36-35A13C406781}"/>
              </a:ext>
            </a:extLst>
          </p:cNvPr>
          <p:cNvCxnSpPr>
            <a:cxnSpLocks/>
          </p:cNvCxnSpPr>
          <p:nvPr/>
        </p:nvCxnSpPr>
        <p:spPr>
          <a:xfrm>
            <a:off x="1629853" y="3648786"/>
            <a:ext cx="72433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4E5FFB-6102-D950-1140-0C7B28B5C34D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4116419" y="3107908"/>
            <a:ext cx="1916225" cy="68031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1285AD-366C-F49D-2A88-844D4195F1F7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040859" y="3788865"/>
            <a:ext cx="1991785" cy="578334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E2C6AE87-5565-8128-0E4F-2BD3D7DB37B1}"/>
              </a:ext>
            </a:extLst>
          </p:cNvPr>
          <p:cNvSpPr/>
          <p:nvPr/>
        </p:nvSpPr>
        <p:spPr>
          <a:xfrm>
            <a:off x="6032644" y="2755872"/>
            <a:ext cx="907631" cy="7040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  <p:pic>
        <p:nvPicPr>
          <p:cNvPr id="5" name="Picture 4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6DF8A38B-D624-0BF1-2C29-5F519AF01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542" y="3521706"/>
            <a:ext cx="504593" cy="773292"/>
          </a:xfrm>
          <a:prstGeom prst="rect">
            <a:avLst/>
          </a:prstGeom>
        </p:spPr>
      </p:pic>
      <p:pic>
        <p:nvPicPr>
          <p:cNvPr id="8" name="Picture 7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C8F83A18-4F00-AF7E-9FC6-D22199C39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881" y="2585752"/>
            <a:ext cx="452921" cy="694104"/>
          </a:xfrm>
          <a:prstGeom prst="rect">
            <a:avLst/>
          </a:prstGeom>
        </p:spPr>
      </p:pic>
      <p:pic>
        <p:nvPicPr>
          <p:cNvPr id="11" name="Picture 10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B74F55C4-B2B5-56DD-AB04-067AF0888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529" y="4448847"/>
            <a:ext cx="264877" cy="425884"/>
          </a:xfrm>
          <a:prstGeom prst="rect">
            <a:avLst/>
          </a:prstGeom>
        </p:spPr>
      </p:pic>
      <p:pic>
        <p:nvPicPr>
          <p:cNvPr id="15" name="Picture 14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027C5F1B-CE5A-F0C8-BBB7-F31E5F77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96" y="3009887"/>
            <a:ext cx="246251" cy="395936"/>
          </a:xfrm>
          <a:prstGeom prst="rect">
            <a:avLst/>
          </a:prstGeom>
        </p:spPr>
      </p:pic>
      <p:pic>
        <p:nvPicPr>
          <p:cNvPr id="16" name="Picture 15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EA2BE6D9-903C-E872-9498-CCDA00CB7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909" y="2106223"/>
            <a:ext cx="249485" cy="401135"/>
          </a:xfrm>
          <a:prstGeom prst="rect">
            <a:avLst/>
          </a:prstGeom>
        </p:spPr>
      </p:pic>
      <p:pic>
        <p:nvPicPr>
          <p:cNvPr id="17" name="Picture 16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65C5A9EF-5BD3-CE75-CBD2-AF1990091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823" y="4351771"/>
            <a:ext cx="264877" cy="425884"/>
          </a:xfrm>
          <a:prstGeom prst="rect">
            <a:avLst/>
          </a:prstGeom>
        </p:spPr>
      </p:pic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29D57CB0-E0C2-E7D7-5E43-D49160C7E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065" y="3240484"/>
            <a:ext cx="410306" cy="4103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ED7ED6C-CFB4-39A2-FE1F-DB4B1CD66DEA}"/>
              </a:ext>
            </a:extLst>
          </p:cNvPr>
          <p:cNvSpPr/>
          <p:nvPr/>
        </p:nvSpPr>
        <p:spPr>
          <a:xfrm>
            <a:off x="6032644" y="3998250"/>
            <a:ext cx="895246" cy="737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52622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D6438D-A62A-81B2-7FE1-4788DC52A9E7}"/>
              </a:ext>
            </a:extLst>
          </p:cNvPr>
          <p:cNvSpPr/>
          <p:nvPr/>
        </p:nvSpPr>
        <p:spPr>
          <a:xfrm>
            <a:off x="634482" y="1838130"/>
            <a:ext cx="4292081" cy="2780523"/>
          </a:xfrm>
          <a:prstGeom prst="rect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C02287D-74A4-736A-0A94-CDCA5C6A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18" y="209940"/>
            <a:ext cx="4012163" cy="499186"/>
          </a:xfrm>
        </p:spPr>
        <p:txBody>
          <a:bodyPr>
            <a:norm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Application GUI – Query/Output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C7972F-4871-75D0-7532-8AB1CD18FAAE}"/>
              </a:ext>
            </a:extLst>
          </p:cNvPr>
          <p:cNvSpPr/>
          <p:nvPr/>
        </p:nvSpPr>
        <p:spPr>
          <a:xfrm>
            <a:off x="5330400" y="2220685"/>
            <a:ext cx="3433910" cy="3013787"/>
          </a:xfrm>
          <a:prstGeom prst="rect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C6899-DBD5-8262-9D91-69327B095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t="535" r="667"/>
          <a:stretch/>
        </p:blipFill>
        <p:spPr>
          <a:xfrm>
            <a:off x="5200017" y="2388637"/>
            <a:ext cx="3395175" cy="30137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E884E1-E438-B04F-A012-49CAEE3D2B66}"/>
              </a:ext>
            </a:extLst>
          </p:cNvPr>
          <p:cNvSpPr txBox="1"/>
          <p:nvPr/>
        </p:nvSpPr>
        <p:spPr>
          <a:xfrm>
            <a:off x="634482" y="1428545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62DCCE-BC0E-664E-6C0B-ECD603175118}"/>
              </a:ext>
            </a:extLst>
          </p:cNvPr>
          <p:cNvGrpSpPr/>
          <p:nvPr/>
        </p:nvGrpSpPr>
        <p:grpSpPr>
          <a:xfrm>
            <a:off x="379690" y="2006085"/>
            <a:ext cx="4397829" cy="2852876"/>
            <a:chOff x="379690" y="2006085"/>
            <a:chExt cx="4397829" cy="28528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BBE685-FA2E-59A9-442C-80E9D5D17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9" r="1509" b="2039"/>
            <a:stretch/>
          </p:blipFill>
          <p:spPr>
            <a:xfrm>
              <a:off x="379690" y="2006085"/>
              <a:ext cx="4397829" cy="285287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100FED9-DC4C-28BF-ECB1-A0E1CA163353}"/>
                </a:ext>
              </a:extLst>
            </p:cNvPr>
            <p:cNvSpPr/>
            <p:nvPr/>
          </p:nvSpPr>
          <p:spPr>
            <a:xfrm>
              <a:off x="1345223" y="2971800"/>
              <a:ext cx="668215" cy="149469"/>
            </a:xfrm>
            <a:prstGeom prst="rect">
              <a:avLst/>
            </a:prstGeom>
            <a:solidFill>
              <a:srgbClr val="EFF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37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F80B5-3CBE-2640-6B7F-AEF77DADCC2B}"/>
              </a:ext>
            </a:extLst>
          </p:cNvPr>
          <p:cNvSpPr txBox="1"/>
          <p:nvPr/>
        </p:nvSpPr>
        <p:spPr>
          <a:xfrm>
            <a:off x="509604" y="1726820"/>
            <a:ext cx="546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Biomedical Research Informatics Computing System (BRICS)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B5DED-6639-C2BE-D3E2-B6609F47AACF}"/>
              </a:ext>
            </a:extLst>
          </p:cNvPr>
          <p:cNvSpPr txBox="1"/>
          <p:nvPr/>
        </p:nvSpPr>
        <p:spPr>
          <a:xfrm>
            <a:off x="509603" y="2611677"/>
            <a:ext cx="61469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National Institute on Aging (NIA) Pilot Project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Query Tool Use Case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07A1E-2F87-6E5D-A44E-2DE499C4644A}"/>
              </a:ext>
            </a:extLst>
          </p:cNvPr>
          <p:cNvSpPr txBox="1"/>
          <p:nvPr/>
        </p:nvSpPr>
        <p:spPr>
          <a:xfrm>
            <a:off x="509603" y="4342886"/>
            <a:ext cx="614694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Dr. Saba Al-Sayouri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Data Scholar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CD04E133-1317-837C-C696-A60085C4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1309366"/>
            <a:ext cx="1625970" cy="574739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A1DF3840-139E-8F0D-5610-A74FC831F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794" y="424637"/>
            <a:ext cx="1096259" cy="404524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B9BE035-4FF7-400C-D6C0-2E01AD745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30" y="2364311"/>
            <a:ext cx="1721976" cy="399574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F556E3B2-8E5D-04A0-1AA7-D74CDACE3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55" y="4745477"/>
            <a:ext cx="960951" cy="299312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B4CDEAB-DF53-0F4E-70FC-8C7CF5F09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98" y="3865697"/>
            <a:ext cx="1556133" cy="574739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4CF0293D-EFCD-E292-C8D2-E40E308250B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794" y="3153688"/>
            <a:ext cx="839774" cy="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0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0C48-9A4D-99EE-E0CE-754AAF0F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Studies Overview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3CE0-B51C-4351-0FD8-C1840322CE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477283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014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0B28-056B-FC1C-86B6-5679BFF5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BRICS Added Value -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Cohort Discovery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DA29D-85AE-0D9D-B84A-8D646B8D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8001" cy="435133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Assemble multi-level data collected across lifespan &amp; providing framework for multi-disciplinary work</a:t>
            </a:r>
          </a:p>
          <a:p>
            <a:pPr lvl="1"/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Expedite epidemiological discovery</a:t>
            </a:r>
          </a:p>
          <a:p>
            <a:pPr lvl="1"/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Foster communication among investigators leading aging studies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Promote collaborative research projects for topics not easily addressed by single study</a:t>
            </a:r>
          </a:p>
          <a:p>
            <a:pPr marL="457200" indent="-457200">
              <a:buFont typeface="+mj-lt"/>
              <a:buAutoNum type="arabicPeriod"/>
            </a:pPr>
            <a:endParaRPr lang="en-US" sz="2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9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A9EF-D552-BC35-5BE8-EC395627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71510" cy="1325563"/>
          </a:xfrm>
        </p:spPr>
        <p:txBody>
          <a:bodyPr>
            <a:normAutofit/>
          </a:bodyPr>
          <a:lstStyle/>
          <a:p>
            <a:r>
              <a:rPr lang="en-US" sz="2900" b="1">
                <a:latin typeface="Arial" panose="020B0604020202020204" pitchFamily="34" charset="0"/>
                <a:cs typeface="Arial" panose="020B0604020202020204" pitchFamily="34" charset="0"/>
              </a:rPr>
              <a:t>Extract Transform Load (ETL) Process Steps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E82935-577E-3871-DEF4-8848665BC07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53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70E7-5909-457B-D0FA-1AEAACC61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ETL Process Step 1: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CDE Definition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310C-2527-18B7-6945-D936599C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Accessed 4 studies data sets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Identified ~120 Common Data Elements (CDEs)</a:t>
            </a:r>
          </a:p>
          <a:p>
            <a:pPr lvl="1"/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CDE: variable presents in 2+ studies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process: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requires multiple phases of combing through data documentation &amp; dictionaries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0CC2E5-3E50-3FB0-8165-4D8AC17B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0" y="3618561"/>
            <a:ext cx="7238679" cy="1667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B00CC3-3676-004B-4DDF-8373FCA24EDF}"/>
              </a:ext>
            </a:extLst>
          </p:cNvPr>
          <p:cNvSpPr txBox="1"/>
          <p:nvPr/>
        </p:nvSpPr>
        <p:spPr>
          <a:xfrm>
            <a:off x="3023753" y="5285738"/>
            <a:ext cx="30964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Snapshot of Data Inclusion Factsheet</a:t>
            </a:r>
          </a:p>
        </p:txBody>
      </p:sp>
    </p:spTree>
    <p:extLst>
      <p:ext uri="{BB962C8B-B14F-4D97-AF65-F5344CB8AC3E}">
        <p14:creationId xmlns:p14="http://schemas.microsoft.com/office/powerpoint/2010/main" val="123421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3B72-2555-96F3-46E1-30F72A1F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23464" cy="1325563"/>
          </a:xfrm>
        </p:spPr>
        <p:txBody>
          <a:bodyPr>
            <a:norm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ETL Process Step 2: Creating Form Structures </a:t>
            </a:r>
            <a:endParaRPr lang="en-US" sz="28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190E96-6C81-CC45-1CE9-90BAB5388C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546950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676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6785" y="127941"/>
            <a:ext cx="1534885" cy="488286"/>
          </a:xfrm>
        </p:spPr>
        <p:txBody>
          <a:bodyPr>
            <a:normAutofit/>
          </a:bodyPr>
          <a:lstStyle/>
          <a:p>
            <a:r>
              <a:rPr lang="en-US" sz="2400" b="1"/>
              <a:t>Logistics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5EA99F-0BA0-7A2B-AB4B-FD7E7C291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826998"/>
              </p:ext>
            </p:extLst>
          </p:nvPr>
        </p:nvGraphicFramePr>
        <p:xfrm>
          <a:off x="706471" y="1426183"/>
          <a:ext cx="7824686" cy="32969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84272">
                  <a:extLst>
                    <a:ext uri="{9D8B030D-6E8A-4147-A177-3AD203B41FA5}">
                      <a16:colId xmlns:a16="http://schemas.microsoft.com/office/drawing/2014/main" val="2184552630"/>
                    </a:ext>
                  </a:extLst>
                </a:gridCol>
                <a:gridCol w="5540414">
                  <a:extLst>
                    <a:ext uri="{9D8B030D-6E8A-4147-A177-3AD203B41FA5}">
                      <a16:colId xmlns:a16="http://schemas.microsoft.com/office/drawing/2014/main" val="678596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Audio/Video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Please keep your microphone muted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7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Recording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Today’s session will be recorded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Will be posted on the BRICS website: </a:t>
                      </a:r>
                      <a:r>
                        <a:rPr lang="en-US" sz="1800">
                          <a:hlinkClick r:id="rId2"/>
                        </a:rPr>
                        <a:t>https://brics.cit.nih.gov/demo</a:t>
                      </a:r>
                      <a:endParaRPr lang="en-US" sz="1800"/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endParaRPr lang="en-US" sz="1800" b="1" u="sng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8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/>
                        <a:t>Questions &amp;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We encourage your participation today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Please use the chat for questions &amp; comments. The chat will be monitored throughout today’s demo.</a:t>
                      </a: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There will also be time </a:t>
                      </a:r>
                      <a:r>
                        <a:rPr lang="en-US" sz="1800" u="sng">
                          <a:solidFill>
                            <a:schemeClr val="accent1"/>
                          </a:solidFill>
                        </a:rPr>
                        <a:t>after each speaker </a:t>
                      </a:r>
                      <a:r>
                        <a:rPr lang="en-US" sz="1800"/>
                        <a:t>and at the </a:t>
                      </a:r>
                      <a:r>
                        <a:rPr lang="en-US" sz="1800" u="sng">
                          <a:solidFill>
                            <a:schemeClr val="accent1"/>
                          </a:solidFill>
                        </a:rPr>
                        <a:t>end</a:t>
                      </a:r>
                      <a:r>
                        <a:rPr lang="en-US" sz="1800"/>
                        <a:t> of the demo to ask live questions.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757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92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2E4A-4F2F-42A0-A2A0-57E1C782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80219" cy="1325563"/>
          </a:xfrm>
        </p:spPr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ETL Process Step 3: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Data Transformation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019B3-2ED0-EE78-C837-5FEF693E7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 CDEs collected differently across studies</a:t>
            </a:r>
          </a:p>
          <a:p>
            <a:pPr lvl="1"/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Transformed data to fit into BRICS CDE definitions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3C963-EA66-4346-1735-FE6444EA1471}"/>
              </a:ext>
            </a:extLst>
          </p:cNvPr>
          <p:cNvSpPr txBox="1"/>
          <p:nvPr/>
        </p:nvSpPr>
        <p:spPr>
          <a:xfrm>
            <a:off x="961881" y="2562033"/>
            <a:ext cx="35071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Health ABC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27E1F-72A9-320A-152F-41600F45A935}"/>
              </a:ext>
            </a:extLst>
          </p:cNvPr>
          <p:cNvSpPr txBox="1"/>
          <p:nvPr/>
        </p:nvSpPr>
        <p:spPr>
          <a:xfrm>
            <a:off x="4567064" y="2562033"/>
            <a:ext cx="33941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HRS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67E6C31D-0BCC-F3B3-043F-93B906DCE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47" b="9718"/>
          <a:stretch/>
        </p:blipFill>
        <p:spPr>
          <a:xfrm>
            <a:off x="1121664" y="2914128"/>
            <a:ext cx="2288282" cy="1388502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0A7F599-F5BB-E58F-EF73-367CBBDE3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1" b="9718"/>
          <a:stretch/>
        </p:blipFill>
        <p:spPr>
          <a:xfrm>
            <a:off x="3270580" y="2914128"/>
            <a:ext cx="1188620" cy="1388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FA51A-8722-7526-6716-BE65C6071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4" r="3614" b="42856"/>
          <a:stretch/>
        </p:blipFill>
        <p:spPr>
          <a:xfrm>
            <a:off x="4697777" y="2894086"/>
            <a:ext cx="3278990" cy="14886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9E67551-0D86-ECE3-DA05-3C3F2E534E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0" b="10969"/>
          <a:stretch/>
        </p:blipFill>
        <p:spPr>
          <a:xfrm>
            <a:off x="4693920" y="3042951"/>
            <a:ext cx="3282847" cy="1192566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528710F4-A5F8-FBE4-E238-20BABC0559E4}"/>
              </a:ext>
            </a:extLst>
          </p:cNvPr>
          <p:cNvSpPr/>
          <p:nvPr/>
        </p:nvSpPr>
        <p:spPr>
          <a:xfrm>
            <a:off x="5982789" y="4250377"/>
            <a:ext cx="444137" cy="478376"/>
          </a:xfrm>
          <a:prstGeom prst="down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EE8C65B-AB79-F309-9AAE-AA67FE0485CF}"/>
              </a:ext>
            </a:extLst>
          </p:cNvPr>
          <p:cNvSpPr/>
          <p:nvPr/>
        </p:nvSpPr>
        <p:spPr>
          <a:xfrm>
            <a:off x="5381895" y="4754877"/>
            <a:ext cx="740229" cy="592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AC3BEDF-69E9-B338-9848-F3509035E375}"/>
              </a:ext>
            </a:extLst>
          </p:cNvPr>
          <p:cNvSpPr/>
          <p:nvPr/>
        </p:nvSpPr>
        <p:spPr>
          <a:xfrm>
            <a:off x="6347729" y="4727265"/>
            <a:ext cx="740229" cy="59218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DA0C26-9091-6DE8-D9BE-C8C9692AB758}"/>
              </a:ext>
            </a:extLst>
          </p:cNvPr>
          <p:cNvSpPr/>
          <p:nvPr/>
        </p:nvSpPr>
        <p:spPr>
          <a:xfrm>
            <a:off x="961880" y="2455817"/>
            <a:ext cx="3497319" cy="3283132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92A3FF-E6D3-56C4-803F-4B509A0C41F7}"/>
              </a:ext>
            </a:extLst>
          </p:cNvPr>
          <p:cNvSpPr/>
          <p:nvPr/>
        </p:nvSpPr>
        <p:spPr>
          <a:xfrm>
            <a:off x="4669426" y="2455817"/>
            <a:ext cx="3399642" cy="3283132"/>
          </a:xfrm>
          <a:prstGeom prst="round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2FA9FA-7478-D306-DCF1-B0743DBE6C99}"/>
              </a:ext>
            </a:extLst>
          </p:cNvPr>
          <p:cNvSpPr txBox="1"/>
          <p:nvPr/>
        </p:nvSpPr>
        <p:spPr>
          <a:xfrm>
            <a:off x="3763190" y="5896702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✅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Harmonized</a:t>
            </a:r>
          </a:p>
        </p:txBody>
      </p:sp>
    </p:spTree>
    <p:extLst>
      <p:ext uri="{BB962C8B-B14F-4D97-AF65-F5344CB8AC3E}">
        <p14:creationId xmlns:p14="http://schemas.microsoft.com/office/powerpoint/2010/main" val="20412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517AA-4F8C-B412-DFC6-542EFDD7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>
            <a:norm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ETL Process Step 4: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Data Validation &amp; Upload</a:t>
            </a:r>
            <a:endParaRPr lang="en-US" sz="2800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BA08AAA-2B8F-F336-D3CF-E2C8D88FD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99" y="1690689"/>
            <a:ext cx="7527051" cy="4351338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EB1D71-6835-A050-F5E1-A25C9736C74E}"/>
              </a:ext>
            </a:extLst>
          </p:cNvPr>
          <p:cNvSpPr/>
          <p:nvPr/>
        </p:nvSpPr>
        <p:spPr>
          <a:xfrm>
            <a:off x="2373086" y="2982686"/>
            <a:ext cx="1807028" cy="44631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49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D74F-9DF8-AE2D-C7A5-5A5F000A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Where we Are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180E-F39E-6A9C-7073-1A5C0A6D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~120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harmonized CDEs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across 4 NIA studies grouped into 4 form structures reflecting 1 year of study data for </a:t>
            </a:r>
            <a:r>
              <a:rPr kumimoji="0" lang="en-US" sz="20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16,613</a:t>
            </a:r>
            <a:r>
              <a:rPr kumimoji="0" lang="en-US" sz="2000" b="0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participants</a:t>
            </a:r>
          </a:p>
          <a:p>
            <a:pPr marL="628650" lvl="1" indent="-285750" defTabSz="914400">
              <a:lnSpc>
                <a:spcPct val="107000"/>
              </a:lnSpc>
              <a:spcBef>
                <a:spcPts val="0"/>
              </a:spcBef>
              <a:defRPr/>
            </a:pP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Uploaded </a:t>
            </a:r>
            <a:r>
              <a:rPr lang="en-US" sz="1700" b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1700">
                <a:latin typeface="Arial" panose="020B0604020202020204" pitchFamily="34" charset="0"/>
                <a:cs typeface="Arial" panose="020B0604020202020204" pitchFamily="34" charset="0"/>
              </a:rPr>
              <a:t> years available data of MARS study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able to query data across studies, with lots of flexibility in filtering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able to download harmonized data from multiple studies with complete data dictionary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987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C18E-3E29-3E36-809E-92D8CBF7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Future Work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229B3-7CB2-CCF5-0CEB-EDF82673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Year 1 of HRS full data in process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Still in pilot phase, with all data remaining private</a:t>
            </a:r>
          </a:p>
          <a:p>
            <a:pPr marL="685800" lvl="1" indent="-228600" defTabSz="914400">
              <a:spcBef>
                <a:spcPts val="500"/>
              </a:spcBef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to run analyses, with all data &amp; documentation in clear, accessible, &amp; easy to use format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457200" defTabSz="914400"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orking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on uploading data for harmonized CDEs for year 2 &amp; across remaining 3 studies (HRS, Health ABC, &amp; LOS)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17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E80BA-2BA0-03B7-3EE5-65203169369F}"/>
              </a:ext>
            </a:extLst>
          </p:cNvPr>
          <p:cNvSpPr txBox="1"/>
          <p:nvPr/>
        </p:nvSpPr>
        <p:spPr>
          <a:xfrm>
            <a:off x="3786342" y="3777921"/>
            <a:ext cx="16538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62911B1-2125-82A5-8629-6D3C30EF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804" y="2144310"/>
            <a:ext cx="1736389" cy="17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6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D0C2-2E05-F00A-EA41-FB5C63769F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5616" y="2015146"/>
            <a:ext cx="3170238" cy="358775"/>
          </a:xfrm>
        </p:spPr>
        <p:txBody>
          <a:bodyPr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Questions?</a:t>
            </a:r>
          </a:p>
        </p:txBody>
      </p:sp>
      <p:pic>
        <p:nvPicPr>
          <p:cNvPr id="4" name="Picture 3" descr="Person with idea concept">
            <a:extLst>
              <a:ext uri="{FF2B5EF4-FFF2-40B4-BE49-F238E27FC236}">
                <a16:creationId xmlns:a16="http://schemas.microsoft.com/office/drawing/2014/main" id="{6EFF7E40-6C84-990D-9343-AFD7A183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2"/>
          <a:stretch/>
        </p:blipFill>
        <p:spPr>
          <a:xfrm>
            <a:off x="505840" y="3279843"/>
            <a:ext cx="2287431" cy="2286000"/>
          </a:xfrm>
          <a:prstGeom prst="ellipse">
            <a:avLst/>
          </a:prstGeom>
          <a:ln w="571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75157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6F80B5-3CBE-2640-6B7F-AEF77DADCC2B}"/>
              </a:ext>
            </a:extLst>
          </p:cNvPr>
          <p:cNvSpPr txBox="1"/>
          <p:nvPr/>
        </p:nvSpPr>
        <p:spPr>
          <a:xfrm>
            <a:off x="509604" y="1726820"/>
            <a:ext cx="546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Biomedical Research Informatics Computing System (BRICS)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B5DED-6639-C2BE-D3E2-B6609F47AACF}"/>
              </a:ext>
            </a:extLst>
          </p:cNvPr>
          <p:cNvSpPr txBox="1"/>
          <p:nvPr/>
        </p:nvSpPr>
        <p:spPr>
          <a:xfrm>
            <a:off x="509603" y="2611677"/>
            <a:ext cx="6146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Query Tool API &amp; Data Visualization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07A1E-2F87-6E5D-A44E-2DE499C4644A}"/>
              </a:ext>
            </a:extLst>
          </p:cNvPr>
          <p:cNvSpPr txBox="1"/>
          <p:nvPr/>
        </p:nvSpPr>
        <p:spPr>
          <a:xfrm>
            <a:off x="509603" y="3879825"/>
            <a:ext cx="6146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Dr. Alexandra Bokinsky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CD04E133-1317-837C-C696-A60085C4A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1309366"/>
            <a:ext cx="1625970" cy="574739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A1DF3840-139E-8F0D-5610-A74FC831F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794" y="424637"/>
            <a:ext cx="1096259" cy="404524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6B9BE035-4FF7-400C-D6C0-2E01AD745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30" y="2364311"/>
            <a:ext cx="1721976" cy="399574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F556E3B2-8E5D-04A0-1AA7-D74CDACE3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55" y="4745477"/>
            <a:ext cx="960951" cy="299312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FB4CDEAB-DF53-0F4E-70FC-8C7CF5F09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98" y="3865697"/>
            <a:ext cx="1556133" cy="574739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4CF0293D-EFCD-E292-C8D2-E40E308250B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794" y="3153688"/>
            <a:ext cx="839774" cy="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6C1346-B96B-3393-97AA-949EE378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86" y="4748384"/>
            <a:ext cx="2860873" cy="1594154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9E71074-5E3F-7D07-BA85-1BF03B299731}"/>
              </a:ext>
            </a:extLst>
          </p:cNvPr>
          <p:cNvSpPr/>
          <p:nvPr/>
        </p:nvSpPr>
        <p:spPr>
          <a:xfrm>
            <a:off x="2163506" y="2518467"/>
            <a:ext cx="2056135" cy="2217681"/>
          </a:xfrm>
          <a:prstGeom prst="roundRect">
            <a:avLst>
              <a:gd name="adj" fmla="val 48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8CF0443-31A2-8382-B114-1BFD1EDB2B41}"/>
              </a:ext>
            </a:extLst>
          </p:cNvPr>
          <p:cNvSpPr/>
          <p:nvPr/>
        </p:nvSpPr>
        <p:spPr>
          <a:xfrm>
            <a:off x="270495" y="2518467"/>
            <a:ext cx="1544452" cy="2217681"/>
          </a:xfrm>
          <a:prstGeom prst="roundRect">
            <a:avLst>
              <a:gd name="adj" fmla="val 4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271D081-147E-9E41-5E3D-561CE17391AD}"/>
              </a:ext>
            </a:extLst>
          </p:cNvPr>
          <p:cNvSpPr/>
          <p:nvPr/>
        </p:nvSpPr>
        <p:spPr>
          <a:xfrm>
            <a:off x="6559481" y="1467431"/>
            <a:ext cx="2534507" cy="4319751"/>
          </a:xfrm>
          <a:prstGeom prst="roundRect">
            <a:avLst>
              <a:gd name="adj" fmla="val 486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B093D-FE6C-EFAF-08A6-B45D3C735045}"/>
              </a:ext>
            </a:extLst>
          </p:cNvPr>
          <p:cNvSpPr txBox="1"/>
          <p:nvPr/>
        </p:nvSpPr>
        <p:spPr>
          <a:xfrm>
            <a:off x="2266726" y="3837927"/>
            <a:ext cx="1849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Notebooks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Python, R,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AI/ML libraries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24F6A-52B9-412C-7463-A17F4EF9F06E}"/>
              </a:ext>
            </a:extLst>
          </p:cNvPr>
          <p:cNvSpPr txBox="1"/>
          <p:nvPr/>
        </p:nvSpPr>
        <p:spPr>
          <a:xfrm>
            <a:off x="4326830" y="1814742"/>
            <a:ext cx="2399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Authenticate RAS (11/2023)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Retrieve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8F7B5-8161-CFC1-093C-B8C1647C28D1}"/>
              </a:ext>
            </a:extLst>
          </p:cNvPr>
          <p:cNvSpPr txBox="1"/>
          <p:nvPr/>
        </p:nvSpPr>
        <p:spPr>
          <a:xfrm>
            <a:off x="255846" y="3875712"/>
            <a:ext cx="1573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Scientist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Programmatic access to the data</a:t>
            </a: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6A8CA-3031-6C32-FAFB-AEB3C0AC9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78" y="2828641"/>
            <a:ext cx="993942" cy="874875"/>
          </a:xfrm>
          <a:prstGeom prst="rect">
            <a:avLst/>
          </a:prstGeom>
        </p:spPr>
      </p:pic>
      <p:pic>
        <p:nvPicPr>
          <p:cNvPr id="29" name="Picture 28" descr="A blue computer and monitor&#10;&#10;Description automatically generated">
            <a:extLst>
              <a:ext uri="{FF2B5EF4-FFF2-40B4-BE49-F238E27FC236}">
                <a16:creationId xmlns:a16="http://schemas.microsoft.com/office/drawing/2014/main" id="{0E2FF84C-D523-85D6-32EE-BBD1A738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960" y="2728785"/>
            <a:ext cx="1435226" cy="8783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2F8C159-88C2-9067-D1F2-2C109BEEEFAD}"/>
              </a:ext>
            </a:extLst>
          </p:cNvPr>
          <p:cNvGrpSpPr/>
          <p:nvPr/>
        </p:nvGrpSpPr>
        <p:grpSpPr>
          <a:xfrm>
            <a:off x="6977125" y="1728865"/>
            <a:ext cx="1010493" cy="1579204"/>
            <a:chOff x="3683046" y="3206666"/>
            <a:chExt cx="914400" cy="1147667"/>
          </a:xfrm>
        </p:grpSpPr>
        <p:pic>
          <p:nvPicPr>
            <p:cNvPr id="31" name="Picture 30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C445A11B-1A7E-E480-DA7F-D8CE7BE4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AA50C5-9BBC-7204-3571-98EA70438A57}"/>
                </a:ext>
              </a:extLst>
            </p:cNvPr>
            <p:cNvSpPr txBox="1"/>
            <p:nvPr/>
          </p:nvSpPr>
          <p:spPr>
            <a:xfrm>
              <a:off x="3909666" y="3206666"/>
              <a:ext cx="510658" cy="335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FITBIR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96A5D-54B0-9CBE-E235-BA4BA1786F1F}"/>
              </a:ext>
            </a:extLst>
          </p:cNvPr>
          <p:cNvGrpSpPr/>
          <p:nvPr/>
        </p:nvGrpSpPr>
        <p:grpSpPr>
          <a:xfrm>
            <a:off x="6977125" y="3459944"/>
            <a:ext cx="1010493" cy="1548587"/>
            <a:chOff x="3683046" y="3206666"/>
            <a:chExt cx="914400" cy="1147667"/>
          </a:xfrm>
        </p:grpSpPr>
        <p:pic>
          <p:nvPicPr>
            <p:cNvPr id="36" name="Picture 35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1AA75F70-4EC5-58C6-D931-BE8703D3E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B85368-DD98-3AA7-49B4-A53E182BE787}"/>
                </a:ext>
              </a:extLst>
            </p:cNvPr>
            <p:cNvSpPr txBox="1"/>
            <p:nvPr/>
          </p:nvSpPr>
          <p:spPr>
            <a:xfrm>
              <a:off x="3888516" y="3206666"/>
              <a:ext cx="552956" cy="342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PDBP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8CA311-1F0E-20C1-7486-3FB82897FD7F}"/>
              </a:ext>
            </a:extLst>
          </p:cNvPr>
          <p:cNvSpPr txBox="1"/>
          <p:nvPr/>
        </p:nvSpPr>
        <p:spPr>
          <a:xfrm>
            <a:off x="6772805" y="518789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Informatics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86B567-F9A5-E3DA-9423-C0A34B2790F1}"/>
              </a:ext>
            </a:extLst>
          </p:cNvPr>
          <p:cNvCxnSpPr>
            <a:cxnSpLocks/>
          </p:cNvCxnSpPr>
          <p:nvPr/>
        </p:nvCxnSpPr>
        <p:spPr>
          <a:xfrm>
            <a:off x="1629853" y="3648786"/>
            <a:ext cx="724336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B2807F-2B08-5CC4-8407-13F620A20BAD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4116419" y="3107908"/>
            <a:ext cx="1916225" cy="680311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ED9A29-3598-E248-0874-C51F1C8D3C5F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4040859" y="3788865"/>
            <a:ext cx="1991785" cy="578334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428E7BF-21E9-202A-2D02-431984C47C24}"/>
              </a:ext>
            </a:extLst>
          </p:cNvPr>
          <p:cNvSpPr/>
          <p:nvPr/>
        </p:nvSpPr>
        <p:spPr>
          <a:xfrm>
            <a:off x="6032644" y="2755872"/>
            <a:ext cx="907631" cy="7040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  <p:pic>
        <p:nvPicPr>
          <p:cNvPr id="5" name="Picture 4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80912E96-EB1A-39A5-1E40-9F87D5CE6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542" y="3521706"/>
            <a:ext cx="504593" cy="773292"/>
          </a:xfrm>
          <a:prstGeom prst="rect">
            <a:avLst/>
          </a:prstGeom>
        </p:spPr>
      </p:pic>
      <p:pic>
        <p:nvPicPr>
          <p:cNvPr id="8" name="Picture 7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4E30843E-9389-4395-AE38-1EA9E9E32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7881" y="2585752"/>
            <a:ext cx="452921" cy="694104"/>
          </a:xfrm>
          <a:prstGeom prst="rect">
            <a:avLst/>
          </a:prstGeom>
        </p:spPr>
      </p:pic>
      <p:pic>
        <p:nvPicPr>
          <p:cNvPr id="11" name="Picture 10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7E3CB741-5033-94E1-D35D-43D005E52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529" y="4448847"/>
            <a:ext cx="264877" cy="425884"/>
          </a:xfrm>
          <a:prstGeom prst="rect">
            <a:avLst/>
          </a:prstGeom>
        </p:spPr>
      </p:pic>
      <p:pic>
        <p:nvPicPr>
          <p:cNvPr id="15" name="Picture 14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CF42443B-676D-5767-01E0-9B97B093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096" y="3009887"/>
            <a:ext cx="246251" cy="395936"/>
          </a:xfrm>
          <a:prstGeom prst="rect">
            <a:avLst/>
          </a:prstGeom>
        </p:spPr>
      </p:pic>
      <p:pic>
        <p:nvPicPr>
          <p:cNvPr id="16" name="Picture 15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61195D4B-D885-F50C-F06E-5D5B15047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909" y="2106223"/>
            <a:ext cx="249485" cy="401135"/>
          </a:xfrm>
          <a:prstGeom prst="rect">
            <a:avLst/>
          </a:prstGeom>
        </p:spPr>
      </p:pic>
      <p:pic>
        <p:nvPicPr>
          <p:cNvPr id="17" name="Picture 16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2E231ECE-2539-3670-0931-0B3A00CB1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823" y="4351771"/>
            <a:ext cx="264877" cy="425884"/>
          </a:xfrm>
          <a:prstGeom prst="rect">
            <a:avLst/>
          </a:prstGeom>
        </p:spPr>
      </p:pic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D2390049-45C0-1AE5-7C11-8E5B2B4321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5065" y="3240484"/>
            <a:ext cx="410306" cy="4103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D13482-8E19-C9B9-3374-CCCB96EB1A0C}"/>
              </a:ext>
            </a:extLst>
          </p:cNvPr>
          <p:cNvSpPr/>
          <p:nvPr/>
        </p:nvSpPr>
        <p:spPr>
          <a:xfrm>
            <a:off x="6032644" y="3998250"/>
            <a:ext cx="895246" cy="737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1344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3695D2-A0A0-5BBF-87DC-CBE1F525A62E}"/>
              </a:ext>
            </a:extLst>
          </p:cNvPr>
          <p:cNvSpPr txBox="1"/>
          <p:nvPr/>
        </p:nvSpPr>
        <p:spPr>
          <a:xfrm>
            <a:off x="5040715" y="108057"/>
            <a:ext cx="3714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would we want to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117212-5D17-4967-F86D-28ABEFE99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1" b="3559"/>
          <a:stretch/>
        </p:blipFill>
        <p:spPr>
          <a:xfrm>
            <a:off x="1239522" y="841054"/>
            <a:ext cx="6664956" cy="3715265"/>
          </a:xfr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BD0E4-F924-B946-AB9D-44B6749A21C0}"/>
              </a:ext>
            </a:extLst>
          </p:cNvPr>
          <p:cNvSpPr txBox="1"/>
          <p:nvPr/>
        </p:nvSpPr>
        <p:spPr>
          <a:xfrm>
            <a:off x="873211" y="4816617"/>
            <a:ext cx="7397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Programmable access to the Query Tool includes all QT functionality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Single program runs on any BRICS instance – same code!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Easily build programs to search and integrate data across multiple BRICS instances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612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3695D2-A0A0-5BBF-87DC-CBE1F525A62E}"/>
              </a:ext>
            </a:extLst>
          </p:cNvPr>
          <p:cNvSpPr txBox="1"/>
          <p:nvPr/>
        </p:nvSpPr>
        <p:spPr>
          <a:xfrm>
            <a:off x="4644313" y="137240"/>
            <a:ext cx="440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we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4A72082-623D-A43D-D75F-67DEE34F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020" y="4552445"/>
            <a:ext cx="3505200" cy="87299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400"/>
              <a:t>FITBIR: download activity over time by study, data type, and image modality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D2E165-3998-22CD-9EED-14470F21D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" b="6360"/>
          <a:stretch/>
        </p:blipFill>
        <p:spPr>
          <a:xfrm>
            <a:off x="1193028" y="719145"/>
            <a:ext cx="6902569" cy="37124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1C8F1-ADF9-4DAC-A7EF-8C8F6B08C166}"/>
              </a:ext>
            </a:extLst>
          </p:cNvPr>
          <p:cNvSpPr txBox="1"/>
          <p:nvPr/>
        </p:nvSpPr>
        <p:spPr>
          <a:xfrm>
            <a:off x="215226" y="4370901"/>
            <a:ext cx="391852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Each BRICS instance requires a unique RAS authentication token to access the Query API programmatically.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calls are identical across instances – only the token and base 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url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change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11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279" y="120580"/>
            <a:ext cx="1213730" cy="439363"/>
          </a:xfrm>
        </p:spPr>
        <p:txBody>
          <a:bodyPr>
            <a:normAutofit/>
          </a:bodyPr>
          <a:lstStyle/>
          <a:p>
            <a:r>
              <a:rPr lang="en-US" sz="2000" b="1"/>
              <a:t>Agenda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42195"/>
              </p:ext>
            </p:extLst>
          </p:nvPr>
        </p:nvGraphicFramePr>
        <p:xfrm>
          <a:off x="783076" y="1618937"/>
          <a:ext cx="7577847" cy="386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42">
                  <a:extLst>
                    <a:ext uri="{9D8B030D-6E8A-4147-A177-3AD203B41FA5}">
                      <a16:colId xmlns:a16="http://schemas.microsoft.com/office/drawing/2014/main" val="3234313014"/>
                    </a:ext>
                  </a:extLst>
                </a:gridCol>
                <a:gridCol w="4181386">
                  <a:extLst>
                    <a:ext uri="{9D8B030D-6E8A-4147-A177-3AD203B41FA5}">
                      <a16:colId xmlns:a16="http://schemas.microsoft.com/office/drawing/2014/main" val="2082973067"/>
                    </a:ext>
                  </a:extLst>
                </a:gridCol>
                <a:gridCol w="1935019">
                  <a:extLst>
                    <a:ext uri="{9D8B030D-6E8A-4147-A177-3AD203B41FA5}">
                      <a16:colId xmlns:a16="http://schemas.microsoft.com/office/drawing/2014/main" val="2212995714"/>
                    </a:ext>
                  </a:extLst>
                </a:gridCol>
              </a:tblGrid>
              <a:tr h="290424">
                <a:tc>
                  <a:txBody>
                    <a:bodyPr/>
                    <a:lstStyle/>
                    <a:p>
                      <a:r>
                        <a:rPr lang="en-US" sz="140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Speaker(s)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82076"/>
                  </a:ext>
                </a:extLst>
              </a:tr>
              <a:tr h="68378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9:00 AM-9:10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Introduction and Query Tool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Dr. Matthew McAuliffe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32230"/>
                  </a:ext>
                </a:extLst>
              </a:tr>
              <a:tr h="68378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9:10 AM-9:25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Demo on NIA Use Case for Query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Dr. Saba Al-Sayouri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     </a:t>
                      </a:r>
                      <a:r>
                        <a:rPr lang="en-US" sz="1100"/>
                        <a:t>Data Scholar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59258"/>
                  </a:ext>
                </a:extLst>
              </a:tr>
              <a:tr h="68378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9:25 AM-9:40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Query Tool APIs and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Dr. Alexandra Bokinsky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456428"/>
                  </a:ext>
                </a:extLst>
              </a:tr>
              <a:tr h="68378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9:40 AM-9:55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BRICS APIs and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Dr. Maria Bagonis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     </a:t>
                      </a:r>
                      <a:r>
                        <a:rPr lang="en-US" sz="1100"/>
                        <a:t>Data Scholar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569981"/>
                  </a:ext>
                </a:extLst>
              </a:tr>
              <a:tr h="683785"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9:55 AM-10:00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  <a:p>
                      <a:r>
                        <a:rPr lang="en-US" sz="1200"/>
                        <a:t>Questions &amp; Closing Remarks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Dr. Matthew McAuliffe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271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4DED-C557-2F0E-5AD7-9B6CD37C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002727-6F23-F16E-DCD6-68535DCCD299}"/>
              </a:ext>
            </a:extLst>
          </p:cNvPr>
          <p:cNvSpPr txBox="1"/>
          <p:nvPr/>
        </p:nvSpPr>
        <p:spPr>
          <a:xfrm>
            <a:off x="4644313" y="137240"/>
            <a:ext cx="440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we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474ADA-D992-DA63-AAF8-0DA21BE6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540"/>
          <a:stretch/>
        </p:blipFill>
        <p:spPr>
          <a:xfrm>
            <a:off x="1369078" y="864971"/>
            <a:ext cx="6405843" cy="3712464"/>
          </a:xfrm>
          <a:ln>
            <a:solidFill>
              <a:schemeClr val="accent1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241DA7-0666-E2F3-8613-7C8F15E14DB0}"/>
              </a:ext>
            </a:extLst>
          </p:cNvPr>
          <p:cNvSpPr txBox="1">
            <a:spLocks/>
          </p:cNvSpPr>
          <p:nvPr/>
        </p:nvSpPr>
        <p:spPr>
          <a:xfrm>
            <a:off x="5882640" y="4786400"/>
            <a:ext cx="2657600" cy="130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Diagnostic information, by age, gender, image type, and gene variant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8EF1C-3B18-3231-2F1B-2CE036094950}"/>
              </a:ext>
            </a:extLst>
          </p:cNvPr>
          <p:cNvSpPr txBox="1"/>
          <p:nvPr/>
        </p:nvSpPr>
        <p:spPr>
          <a:xfrm>
            <a:off x="294309" y="4509866"/>
            <a:ext cx="3918521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Log onto the BRICS workspace and navigate to Account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Token expires after 30 minutes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Renew token programmatically from the API: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rasauth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/user/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extendApi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29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CC6EF-85D3-13EF-3321-636DB630A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61C856-7E93-94D4-B714-C87E9632A611}"/>
              </a:ext>
            </a:extLst>
          </p:cNvPr>
          <p:cNvSpPr txBox="1"/>
          <p:nvPr/>
        </p:nvSpPr>
        <p:spPr>
          <a:xfrm>
            <a:off x="4644313" y="137240"/>
            <a:ext cx="440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we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E2126-B2FC-694F-26E8-EADBC73E0254}"/>
              </a:ext>
            </a:extLst>
          </p:cNvPr>
          <p:cNvSpPr txBox="1"/>
          <p:nvPr/>
        </p:nvSpPr>
        <p:spPr>
          <a:xfrm>
            <a:off x="978475" y="4746652"/>
            <a:ext cx="7331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Repository-API: List studies available for a given BRICS instance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Query-API: List forms for a given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Query-API: List data elements for a given 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Dictionary-API: Return dictionary (including UMLS) information for a given CDE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05FA0BC-A55B-F96F-0057-0560A203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b="6165"/>
          <a:stretch/>
        </p:blipFill>
        <p:spPr>
          <a:xfrm>
            <a:off x="1181285" y="876754"/>
            <a:ext cx="6926056" cy="3712464"/>
          </a:xfr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FF245D-41D6-12FD-04A5-D512414238C7}"/>
              </a:ext>
            </a:extLst>
          </p:cNvPr>
          <p:cNvSpPr txBox="1"/>
          <p:nvPr/>
        </p:nvSpPr>
        <p:spPr>
          <a:xfrm>
            <a:off x="5295900" y="2026508"/>
            <a:ext cx="3649979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/repository-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/query-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/form/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study?prefixedId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/query-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dataElement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form?formName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=name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/dictionary-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dataElement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getByNames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385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E23F3-F9E3-F1F7-14A4-25B1F26B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0397EB-ED3C-1E5B-C052-55FDC511A4D2}"/>
              </a:ext>
            </a:extLst>
          </p:cNvPr>
          <p:cNvSpPr txBox="1"/>
          <p:nvPr/>
        </p:nvSpPr>
        <p:spPr>
          <a:xfrm>
            <a:off x="4644313" y="137240"/>
            <a:ext cx="440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 can we do with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AEED8F-B5A2-E850-006D-7A8C67F21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" b="4336"/>
          <a:stretch/>
        </p:blipFill>
        <p:spPr>
          <a:xfrm>
            <a:off x="1233823" y="930874"/>
            <a:ext cx="6676354" cy="3712464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68E038-6616-8E40-F1E0-B01529D983F8}"/>
              </a:ext>
            </a:extLst>
          </p:cNvPr>
          <p:cNvSpPr txBox="1"/>
          <p:nvPr/>
        </p:nvSpPr>
        <p:spPr>
          <a:xfrm>
            <a:off x="4838700" y="4747302"/>
            <a:ext cx="3494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elements across BRICS sorted by UMLS Semantic Type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Highlight: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Clinical Attribute</a:t>
            </a:r>
          </a:p>
        </p:txBody>
      </p:sp>
    </p:spTree>
    <p:extLst>
      <p:ext uri="{BB962C8B-B14F-4D97-AF65-F5344CB8AC3E}">
        <p14:creationId xmlns:p14="http://schemas.microsoft.com/office/powerpoint/2010/main" val="999249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DBCE8-9C06-BE87-B46A-E69D7A89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3219B2-E8A6-B640-8DA5-6330AB998C18}"/>
              </a:ext>
            </a:extLst>
          </p:cNvPr>
          <p:cNvSpPr txBox="1"/>
          <p:nvPr/>
        </p:nvSpPr>
        <p:spPr>
          <a:xfrm>
            <a:off x="4644313" y="137240"/>
            <a:ext cx="440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do we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4D2504-FBC3-61F0-7DE5-EDF31855E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0" b="12082"/>
          <a:stretch/>
        </p:blipFill>
        <p:spPr>
          <a:xfrm>
            <a:off x="1072532" y="749644"/>
            <a:ext cx="7316257" cy="3712464"/>
          </a:xfrm>
          <a:ln>
            <a:solidFill>
              <a:schemeClr val="accent1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83D05-E94E-26C9-4199-C8DD6C0AEE7D}"/>
              </a:ext>
            </a:extLst>
          </p:cNvPr>
          <p:cNvSpPr txBox="1">
            <a:spLocks/>
          </p:cNvSpPr>
          <p:nvPr/>
        </p:nvSpPr>
        <p:spPr>
          <a:xfrm>
            <a:off x="5379719" y="4613405"/>
            <a:ext cx="3160521" cy="112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ways of looking at and understanding data: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GOS-E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E80A2-46A8-B487-7322-D43E664BD3BF}"/>
              </a:ext>
            </a:extLst>
          </p:cNvPr>
          <p:cNvSpPr txBox="1"/>
          <p:nvPr/>
        </p:nvSpPr>
        <p:spPr>
          <a:xfrm>
            <a:off x="198751" y="3870139"/>
            <a:ext cx="3560381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Output of API call is in JSON or CSV format: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studyId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": "string",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"forms": [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"id": 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</a:t>
            </a:r>
            <a:r>
              <a:rPr kumimoji="0" lang="en-US" sz="1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shortName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": "string",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"title": "string",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  "version": "string"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514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4E80BA-2BA0-03B7-3EE5-65203169369F}"/>
              </a:ext>
            </a:extLst>
          </p:cNvPr>
          <p:cNvSpPr txBox="1"/>
          <p:nvPr/>
        </p:nvSpPr>
        <p:spPr>
          <a:xfrm>
            <a:off x="3542007" y="3807104"/>
            <a:ext cx="2059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662911B1-2125-82A5-8629-6D3C30EF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804" y="2144310"/>
            <a:ext cx="1736389" cy="17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98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D0C2-2E05-F00A-EA41-FB5C63769F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5616" y="2015146"/>
            <a:ext cx="3170238" cy="358775"/>
          </a:xfrm>
        </p:spPr>
        <p:txBody>
          <a:bodyPr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</a:rPr>
              <a:t>Questions?</a:t>
            </a:r>
          </a:p>
        </p:txBody>
      </p:sp>
      <p:pic>
        <p:nvPicPr>
          <p:cNvPr id="4" name="Picture 3" descr="Person with idea concept">
            <a:extLst>
              <a:ext uri="{FF2B5EF4-FFF2-40B4-BE49-F238E27FC236}">
                <a16:creationId xmlns:a16="http://schemas.microsoft.com/office/drawing/2014/main" id="{6EFF7E40-6C84-990D-9343-AFD7A1830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2"/>
          <a:stretch/>
        </p:blipFill>
        <p:spPr>
          <a:xfrm>
            <a:off x="505840" y="3279843"/>
            <a:ext cx="2287431" cy="2286000"/>
          </a:xfrm>
          <a:prstGeom prst="ellipse">
            <a:avLst/>
          </a:prstGeom>
          <a:ln w="571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03936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4E5EA9-D02E-F5D6-F72F-F50817BD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943E57-CA14-6AA3-0ADC-D199C1CDCF3E}"/>
              </a:ext>
            </a:extLst>
          </p:cNvPr>
          <p:cNvSpPr txBox="1"/>
          <p:nvPr/>
        </p:nvSpPr>
        <p:spPr>
          <a:xfrm>
            <a:off x="509604" y="1726820"/>
            <a:ext cx="546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Biomedical Research Informatics Computing System (BRICS)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183AB-4DD7-EA03-83B0-17F10BC44AA9}"/>
              </a:ext>
            </a:extLst>
          </p:cNvPr>
          <p:cNvSpPr txBox="1"/>
          <p:nvPr/>
        </p:nvSpPr>
        <p:spPr>
          <a:xfrm>
            <a:off x="516563" y="2489295"/>
            <a:ext cx="61469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BRICS APIs and Customizing Analysis Pipelines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4C15F-F10C-0E3C-FF34-69CFC8B342F8}"/>
              </a:ext>
            </a:extLst>
          </p:cNvPr>
          <p:cNvSpPr txBox="1"/>
          <p:nvPr/>
        </p:nvSpPr>
        <p:spPr>
          <a:xfrm>
            <a:off x="516563" y="3968400"/>
            <a:ext cx="6146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Dr. Maria Bagonis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prstClr val="white"/>
                </a:solidFill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Data Scholar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9800FA5-8138-78C8-5686-EC9526182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1309366"/>
            <a:ext cx="1625970" cy="574739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8F59070A-F4ED-C64A-EA77-EA15DA3DF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794" y="424637"/>
            <a:ext cx="1096259" cy="404524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5170EBA0-F0A6-9976-1035-A42164622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30" y="2364311"/>
            <a:ext cx="1721976" cy="399574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E429426E-1546-DB5A-7FB5-5C8942A6A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55" y="4745477"/>
            <a:ext cx="960951" cy="299312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A240D5D9-2AA1-9B18-355F-F4D6206BA4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98" y="3865697"/>
            <a:ext cx="1556133" cy="574739"/>
          </a:xfrm>
          <a:prstGeom prst="rect">
            <a:avLst/>
          </a:prstGeom>
        </p:spPr>
      </p:pic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94541FCA-3BE0-30F1-CEF8-9C87EE12057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794" y="3153688"/>
            <a:ext cx="839774" cy="5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21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61B093D-FE6C-EFAF-08A6-B45D3C735045}"/>
              </a:ext>
            </a:extLst>
          </p:cNvPr>
          <p:cNvSpPr txBox="1"/>
          <p:nvPr/>
        </p:nvSpPr>
        <p:spPr>
          <a:xfrm>
            <a:off x="2505710" y="2041452"/>
            <a:ext cx="1849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Notebooks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Python, R,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 Script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AI/ML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24F6A-52B9-412C-7463-A17F4EF9F06E}"/>
              </a:ext>
            </a:extLst>
          </p:cNvPr>
          <p:cNvSpPr txBox="1"/>
          <p:nvPr/>
        </p:nvSpPr>
        <p:spPr>
          <a:xfrm>
            <a:off x="4257614" y="1769224"/>
            <a:ext cx="2399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Authenticate RAS (11/2023)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ubmit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Query API Request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8F7B5-8161-CFC1-093C-B8C1647C28D1}"/>
              </a:ext>
            </a:extLst>
          </p:cNvPr>
          <p:cNvSpPr txBox="1"/>
          <p:nvPr/>
        </p:nvSpPr>
        <p:spPr>
          <a:xfrm>
            <a:off x="1029196" y="2185007"/>
            <a:ext cx="1573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Web Developer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Researcher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Scientist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Programmatic access to the data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 Web Visualization Tools</a:t>
            </a: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6A8CA-3031-6C32-FAFB-AEB3C0AC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79" y="1231348"/>
            <a:ext cx="993942" cy="8748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2F8C159-88C2-9067-D1F2-2C109BEEEFAD}"/>
              </a:ext>
            </a:extLst>
          </p:cNvPr>
          <p:cNvGrpSpPr/>
          <p:nvPr/>
        </p:nvGrpSpPr>
        <p:grpSpPr>
          <a:xfrm>
            <a:off x="6975064" y="2106223"/>
            <a:ext cx="1010493" cy="1579204"/>
            <a:chOff x="3683046" y="3206666"/>
            <a:chExt cx="914400" cy="1147667"/>
          </a:xfrm>
        </p:grpSpPr>
        <p:pic>
          <p:nvPicPr>
            <p:cNvPr id="31" name="Picture 30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C445A11B-1A7E-E480-DA7F-D8CE7BE4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AA50C5-9BBC-7204-3571-98EA70438A57}"/>
                </a:ext>
              </a:extLst>
            </p:cNvPr>
            <p:cNvSpPr txBox="1"/>
            <p:nvPr/>
          </p:nvSpPr>
          <p:spPr>
            <a:xfrm>
              <a:off x="3909666" y="3206666"/>
              <a:ext cx="510658" cy="335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FITBIR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8CA311-1F0E-20C1-7486-3FB82897FD7F}"/>
              </a:ext>
            </a:extLst>
          </p:cNvPr>
          <p:cNvSpPr txBox="1"/>
          <p:nvPr/>
        </p:nvSpPr>
        <p:spPr>
          <a:xfrm>
            <a:off x="6657586" y="1518232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Informatics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B2807F-2B08-5CC4-8407-13F620A20BAD}"/>
              </a:ext>
            </a:extLst>
          </p:cNvPr>
          <p:cNvCxnSpPr>
            <a:cxnSpLocks/>
          </p:cNvCxnSpPr>
          <p:nvPr/>
        </p:nvCxnSpPr>
        <p:spPr>
          <a:xfrm>
            <a:off x="4427051" y="2644343"/>
            <a:ext cx="1778214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428E7BF-21E9-202A-2D02-431984C47C24}"/>
              </a:ext>
            </a:extLst>
          </p:cNvPr>
          <p:cNvSpPr/>
          <p:nvPr/>
        </p:nvSpPr>
        <p:spPr>
          <a:xfrm>
            <a:off x="6345860" y="2644343"/>
            <a:ext cx="907631" cy="7040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F94CE-35AE-A909-51A8-19C75A9AE083}"/>
              </a:ext>
            </a:extLst>
          </p:cNvPr>
          <p:cNvSpPr txBox="1"/>
          <p:nvPr/>
        </p:nvSpPr>
        <p:spPr>
          <a:xfrm>
            <a:off x="3936547" y="3561684"/>
            <a:ext cx="3038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Retrieve Requested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Input Parameters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68B01E-F30E-0D43-30CA-70DD082F7824}"/>
              </a:ext>
            </a:extLst>
          </p:cNvPr>
          <p:cNvCxnSpPr>
            <a:cxnSpLocks/>
          </p:cNvCxnSpPr>
          <p:nvPr/>
        </p:nvCxnSpPr>
        <p:spPr>
          <a:xfrm flipH="1">
            <a:off x="4289219" y="3502303"/>
            <a:ext cx="1778214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33AA83-FCD8-0327-31B8-34D7A594717B}"/>
              </a:ext>
            </a:extLst>
          </p:cNvPr>
          <p:cNvSpPr txBox="1"/>
          <p:nvPr/>
        </p:nvSpPr>
        <p:spPr>
          <a:xfrm>
            <a:off x="2736561" y="3348414"/>
            <a:ext cx="239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DATA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0614C-FCC4-E1A4-6478-932BBF93B3AD}"/>
              </a:ext>
            </a:extLst>
          </p:cNvPr>
          <p:cNvCxnSpPr>
            <a:cxnSpLocks/>
          </p:cNvCxnSpPr>
          <p:nvPr/>
        </p:nvCxnSpPr>
        <p:spPr>
          <a:xfrm>
            <a:off x="3293990" y="3685427"/>
            <a:ext cx="0" cy="56172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0B8CE9-5945-F59C-762A-F1941BCC84BD}"/>
              </a:ext>
            </a:extLst>
          </p:cNvPr>
          <p:cNvSpPr txBox="1"/>
          <p:nvPr/>
        </p:nvSpPr>
        <p:spPr>
          <a:xfrm>
            <a:off x="5973657" y="6135338"/>
            <a:ext cx="4580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/>
              </a:rPr>
              <a:t>https://brics.cit.nih.gov/visualization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CD5DE0-49F2-DD6F-FDDF-D61B47C2522F}"/>
              </a:ext>
            </a:extLst>
          </p:cNvPr>
          <p:cNvSpPr txBox="1"/>
          <p:nvPr/>
        </p:nvSpPr>
        <p:spPr>
          <a:xfrm flipH="1">
            <a:off x="153034" y="3877815"/>
            <a:ext cx="327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Discovery Visualization Tools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FBA9ADD-0043-0F60-04FA-7891319D0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5" y="4257760"/>
            <a:ext cx="6287449" cy="1904854"/>
          </a:xfrm>
          <a:prstGeom prst="rect">
            <a:avLst/>
          </a:prstGeom>
        </p:spPr>
      </p:pic>
      <p:pic>
        <p:nvPicPr>
          <p:cNvPr id="51" name="Picture 50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A09E298A-E3D1-E79E-07C5-F873B535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881" y="2585752"/>
            <a:ext cx="452921" cy="694104"/>
          </a:xfrm>
          <a:prstGeom prst="rect">
            <a:avLst/>
          </a:prstGeom>
        </p:spPr>
      </p:pic>
      <p:pic>
        <p:nvPicPr>
          <p:cNvPr id="52" name="Picture 51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D816BFD7-BF2B-2392-319A-1C9C4B49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96" y="3009887"/>
            <a:ext cx="246251" cy="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6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61B093D-FE6C-EFAF-08A6-B45D3C735045}"/>
              </a:ext>
            </a:extLst>
          </p:cNvPr>
          <p:cNvSpPr txBox="1"/>
          <p:nvPr/>
        </p:nvSpPr>
        <p:spPr>
          <a:xfrm>
            <a:off x="2505710" y="2041452"/>
            <a:ext cx="1849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Jupyter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Notebooks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Python, R,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Java Script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AI/ML 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24F6A-52B9-412C-7463-A17F4EF9F06E}"/>
              </a:ext>
            </a:extLst>
          </p:cNvPr>
          <p:cNvSpPr txBox="1"/>
          <p:nvPr/>
        </p:nvSpPr>
        <p:spPr>
          <a:xfrm>
            <a:off x="4257614" y="1769224"/>
            <a:ext cx="2399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Authenticate RAS (11/2023)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Submit Query API Request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8F7B5-8161-CFC1-093C-B8C1647C28D1}"/>
              </a:ext>
            </a:extLst>
          </p:cNvPr>
          <p:cNvSpPr txBox="1"/>
          <p:nvPr/>
        </p:nvSpPr>
        <p:spPr>
          <a:xfrm>
            <a:off x="1029196" y="2185007"/>
            <a:ext cx="1573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Researcher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Scientist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Programmatic access to the data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 Customized Local Analyses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06A8CA-3031-6C32-FAFB-AEB3C0AC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79" y="1231348"/>
            <a:ext cx="993942" cy="8748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2F8C159-88C2-9067-D1F2-2C109BEEEFAD}"/>
              </a:ext>
            </a:extLst>
          </p:cNvPr>
          <p:cNvGrpSpPr/>
          <p:nvPr/>
        </p:nvGrpSpPr>
        <p:grpSpPr>
          <a:xfrm>
            <a:off x="6975064" y="2106223"/>
            <a:ext cx="1010493" cy="1579204"/>
            <a:chOff x="3683046" y="3206666"/>
            <a:chExt cx="914400" cy="1147667"/>
          </a:xfrm>
        </p:grpSpPr>
        <p:pic>
          <p:nvPicPr>
            <p:cNvPr id="31" name="Picture 30" descr="A blue cylinder with black lines&#10;&#10;Description automatically generated">
              <a:extLst>
                <a:ext uri="{FF2B5EF4-FFF2-40B4-BE49-F238E27FC236}">
                  <a16:creationId xmlns:a16="http://schemas.microsoft.com/office/drawing/2014/main" id="{C445A11B-1A7E-E480-DA7F-D8CE7BE4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046" y="3228917"/>
              <a:ext cx="914400" cy="112541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AA50C5-9BBC-7204-3571-98EA70438A57}"/>
                </a:ext>
              </a:extLst>
            </p:cNvPr>
            <p:cNvSpPr txBox="1"/>
            <p:nvPr/>
          </p:nvSpPr>
          <p:spPr>
            <a:xfrm>
              <a:off x="3909666" y="3206666"/>
              <a:ext cx="510658" cy="335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FITBIR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C8CA311-1F0E-20C1-7486-3FB82897FD7F}"/>
              </a:ext>
            </a:extLst>
          </p:cNvPr>
          <p:cNvSpPr txBox="1"/>
          <p:nvPr/>
        </p:nvSpPr>
        <p:spPr>
          <a:xfrm>
            <a:off x="6657586" y="1518232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Informatics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Systems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1B2807F-2B08-5CC4-8407-13F620A20BAD}"/>
              </a:ext>
            </a:extLst>
          </p:cNvPr>
          <p:cNvCxnSpPr>
            <a:cxnSpLocks/>
          </p:cNvCxnSpPr>
          <p:nvPr/>
        </p:nvCxnSpPr>
        <p:spPr>
          <a:xfrm>
            <a:off x="4427051" y="2644343"/>
            <a:ext cx="1778214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428E7BF-21E9-202A-2D02-431984C47C24}"/>
              </a:ext>
            </a:extLst>
          </p:cNvPr>
          <p:cNvSpPr/>
          <p:nvPr/>
        </p:nvSpPr>
        <p:spPr>
          <a:xfrm>
            <a:off x="6345860" y="2644343"/>
            <a:ext cx="907631" cy="7040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E7C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1471B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F94CE-35AE-A909-51A8-19C75A9AE083}"/>
              </a:ext>
            </a:extLst>
          </p:cNvPr>
          <p:cNvSpPr txBox="1"/>
          <p:nvPr/>
        </p:nvSpPr>
        <p:spPr>
          <a:xfrm>
            <a:off x="3936547" y="3561684"/>
            <a:ext cx="3038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Retrieve Requested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Input Parameters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B68B01E-F30E-0D43-30CA-70DD082F7824}"/>
              </a:ext>
            </a:extLst>
          </p:cNvPr>
          <p:cNvCxnSpPr>
            <a:cxnSpLocks/>
          </p:cNvCxnSpPr>
          <p:nvPr/>
        </p:nvCxnSpPr>
        <p:spPr>
          <a:xfrm flipH="1">
            <a:off x="4289219" y="3502303"/>
            <a:ext cx="1778214" cy="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533AA83-FCD8-0327-31B8-34D7A594717B}"/>
              </a:ext>
            </a:extLst>
          </p:cNvPr>
          <p:cNvSpPr txBox="1"/>
          <p:nvPr/>
        </p:nvSpPr>
        <p:spPr>
          <a:xfrm>
            <a:off x="2736561" y="3348414"/>
            <a:ext cx="2399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BRICS DATA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0614C-FCC4-E1A4-6478-932BBF93B3AD}"/>
              </a:ext>
            </a:extLst>
          </p:cNvPr>
          <p:cNvCxnSpPr>
            <a:cxnSpLocks/>
          </p:cNvCxnSpPr>
          <p:nvPr/>
        </p:nvCxnSpPr>
        <p:spPr>
          <a:xfrm>
            <a:off x="3293990" y="3685427"/>
            <a:ext cx="0" cy="561720"/>
          </a:xfrm>
          <a:prstGeom prst="straightConnector1">
            <a:avLst/>
          </a:prstGeom>
          <a:ln w="508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ACD5DE0-49F2-DD6F-FDDF-D61B47C2522F}"/>
              </a:ext>
            </a:extLst>
          </p:cNvPr>
          <p:cNvSpPr txBox="1"/>
          <p:nvPr/>
        </p:nvSpPr>
        <p:spPr>
          <a:xfrm flipH="1">
            <a:off x="153951" y="3376692"/>
            <a:ext cx="327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Locally Design Customized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Visualizations, Analyses,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Cohort Generation Tools</a:t>
            </a:r>
          </a:p>
        </p:txBody>
      </p:sp>
      <p:pic>
        <p:nvPicPr>
          <p:cNvPr id="51" name="Picture 50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A09E298A-E3D1-E79E-07C5-F873B535B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881" y="2585752"/>
            <a:ext cx="452921" cy="694104"/>
          </a:xfrm>
          <a:prstGeom prst="rect">
            <a:avLst/>
          </a:prstGeom>
        </p:spPr>
      </p:pic>
      <p:pic>
        <p:nvPicPr>
          <p:cNvPr id="52" name="Picture 51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D816BFD7-BF2B-2392-319A-1C9C4B49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96" y="3009887"/>
            <a:ext cx="246251" cy="395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144FDB-FE07-2A75-0CFC-6527BAEF3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436" y="4263043"/>
            <a:ext cx="3242119" cy="21312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E4A772-82D3-759D-485D-D22C1006E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05" y="4390798"/>
            <a:ext cx="3180417" cy="2021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F600F4-5E7F-9C69-E2AC-2458BDDE4169}"/>
              </a:ext>
            </a:extLst>
          </p:cNvPr>
          <p:cNvSpPr txBox="1"/>
          <p:nvPr/>
        </p:nvSpPr>
        <p:spPr>
          <a:xfrm>
            <a:off x="417618" y="4207170"/>
            <a:ext cx="428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 of Subjects Per Study Using the GCS Form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B17FB9-0AB0-54C3-D928-5D13549DB661}"/>
              </a:ext>
            </a:extLst>
          </p:cNvPr>
          <p:cNvCxnSpPr>
            <a:cxnSpLocks/>
          </p:cNvCxnSpPr>
          <p:nvPr/>
        </p:nvCxnSpPr>
        <p:spPr>
          <a:xfrm flipV="1">
            <a:off x="3694222" y="4274131"/>
            <a:ext cx="865574" cy="699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D7574-AA66-2DCB-EEF3-C92DCD44931E}"/>
              </a:ext>
            </a:extLst>
          </p:cNvPr>
          <p:cNvCxnSpPr>
            <a:cxnSpLocks/>
          </p:cNvCxnSpPr>
          <p:nvPr/>
        </p:nvCxnSpPr>
        <p:spPr>
          <a:xfrm flipH="1" flipV="1">
            <a:off x="3718631" y="5644314"/>
            <a:ext cx="841165" cy="768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CE2996-D5A5-FEB0-75EF-7179ED3CAB37}"/>
              </a:ext>
            </a:extLst>
          </p:cNvPr>
          <p:cNvCxnSpPr/>
          <p:nvPr/>
        </p:nvCxnSpPr>
        <p:spPr>
          <a:xfrm>
            <a:off x="3696010" y="4731156"/>
            <a:ext cx="0" cy="13933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95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F7E93-C702-611E-C6EF-ED39F953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0" y="1201599"/>
            <a:ext cx="3947774" cy="2004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C684E-D25F-53E8-EAA4-16B48D1794D7}"/>
              </a:ext>
            </a:extLst>
          </p:cNvPr>
          <p:cNvSpPr txBox="1"/>
          <p:nvPr/>
        </p:nvSpPr>
        <p:spPr>
          <a:xfrm>
            <a:off x="537055" y="762596"/>
            <a:ext cx="31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Browser-Based Query 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5F8C5-0D17-89DC-C561-CD49A81F4ACB}"/>
              </a:ext>
            </a:extLst>
          </p:cNvPr>
          <p:cNvSpPr txBox="1"/>
          <p:nvPr/>
        </p:nvSpPr>
        <p:spPr>
          <a:xfrm>
            <a:off x="266919" y="3473946"/>
            <a:ext cx="458114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User Guide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https://brics.cit.nih.gov/sites/brics/files/2024-02/query-and-api-to-data-query-user-guide.pdf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Tutorial Videos: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BRICS Query Tool Introduction: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4"/>
              </a:rPr>
              <a:t>https://www.youtube.com/watch?v=pDukXHWfIBw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BRICS Query Tool Step1: Filter Data: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/>
              </a:rPr>
              <a:t>https://www.youtube.com/watch?v=uJ0HeLEGVQA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BRICS Query Tool Step2: Refine Data: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6"/>
              </a:rPr>
              <a:t>https://www.youtube.com/watch?v=8sL45VF7bx0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F7236-952E-9F86-E80A-3E7A0447ECC0}"/>
              </a:ext>
            </a:extLst>
          </p:cNvPr>
          <p:cNvSpPr txBox="1"/>
          <p:nvPr/>
        </p:nvSpPr>
        <p:spPr>
          <a:xfrm>
            <a:off x="5040715" y="108057"/>
            <a:ext cx="3714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BRICS Query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277B-679E-E8B6-2338-29B05CA0B4EE}"/>
              </a:ext>
            </a:extLst>
          </p:cNvPr>
          <p:cNvSpPr txBox="1"/>
          <p:nvPr/>
        </p:nvSpPr>
        <p:spPr>
          <a:xfrm>
            <a:off x="5816942" y="76259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Endpoints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30A72C-F9F3-B742-8056-0415506E4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6072" y="1201599"/>
            <a:ext cx="2147880" cy="19612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C70532-4AFF-2675-9297-AA3DBB1B7E3B}"/>
              </a:ext>
            </a:extLst>
          </p:cNvPr>
          <p:cNvSpPr txBox="1"/>
          <p:nvPr/>
        </p:nvSpPr>
        <p:spPr>
          <a:xfrm>
            <a:off x="4572000" y="3429000"/>
            <a:ext cx="458114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err="1">
                <a:solidFill>
                  <a:srgbClr val="000000"/>
                </a:solidFill>
                <a:latin typeface="Arial" panose="020B0604020202020204"/>
              </a:rPr>
              <a:t>Github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/>
              </a:rPr>
              <a:t> Page With User Guide and Example Code: 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/>
                <a:hlinkClick r:id="rId8"/>
              </a:rPr>
              <a:t>https://github.com/brics-dev/data-discovery-api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Swagger Definitions: (</a:t>
            </a:r>
            <a:r>
              <a:rPr kumimoji="0" lang="en-US" sz="12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ie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where to find API endpoints)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FITBIR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9"/>
              </a:rPr>
              <a:t>https://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9"/>
              </a:rPr>
              <a:t>fitbir.nih.gov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9"/>
              </a:rPr>
              <a:t>/gateway/query-api/swagger-ui/index.html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PDBP: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https://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pdbp.ninds.nih.gov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/gateway/query-api/swagger-ui/index.html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https://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brics.nei.nih.gov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/gateway/query-api/swagger-ui/index.html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CdRns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2"/>
              </a:rPr>
              <a:t>https://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2"/>
              </a:rPr>
              <a:t>cdrns.nih.gov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2"/>
              </a:rPr>
              <a:t>/gateway/query-api/swagger-ui/index.html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8FA2EF-B456-D16F-7FC0-F7A9C386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YouTube Noto"/>
                <a:ea typeface="+mn-ea"/>
                <a:cs typeface="+mn-cs"/>
              </a:rPr>
            </a:b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YouTube Noto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hlinkClick r:id="rId13" tooltip="Next (SHIFT+n)"/>
            <a:extLst>
              <a:ext uri="{FF2B5EF4-FFF2-40B4-BE49-F238E27FC236}">
                <a16:creationId xmlns:a16="http://schemas.microsoft.com/office/drawing/2014/main" id="{65932232-89A1-BE47-5050-7F25A73EC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3243263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51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71F51B-03C7-9E36-1022-F2754EF5DE21}"/>
              </a:ext>
            </a:extLst>
          </p:cNvPr>
          <p:cNvSpPr txBox="1"/>
          <p:nvPr/>
        </p:nvSpPr>
        <p:spPr>
          <a:xfrm>
            <a:off x="398823" y="3176179"/>
            <a:ext cx="61223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Matthew J. McAuliffe, PhD (Biomedical Engineering)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Chief, Scientific Applications Services (SAS), CIT</a:t>
            </a:r>
          </a:p>
        </p:txBody>
      </p:sp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7ED2337C-1351-60F5-27FE-58FEDBD8E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1309366"/>
            <a:ext cx="1625970" cy="574739"/>
          </a:xfrm>
          <a:prstGeom prst="rect">
            <a:avLst/>
          </a:prstGeom>
        </p:spPr>
      </p:pic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89158319-34BC-FA31-671D-7FEC6B30F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794" y="424637"/>
            <a:ext cx="1096259" cy="4045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C38E777C-D5EE-1337-849C-3A95C736B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630" y="2364311"/>
            <a:ext cx="1721976" cy="399574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F1ED0FD4-0925-684F-F53F-117E0AC3E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55" y="4745477"/>
            <a:ext cx="960951" cy="299312"/>
          </a:xfrm>
          <a:prstGeom prst="rect">
            <a:avLst/>
          </a:prstGeom>
        </p:spPr>
      </p:pic>
      <p:pic>
        <p:nvPicPr>
          <p:cNvPr id="19" name="Picture 18" descr="A black and white logo&#10;&#10;Description automatically generated">
            <a:extLst>
              <a:ext uri="{FF2B5EF4-FFF2-40B4-BE49-F238E27FC236}">
                <a16:creationId xmlns:a16="http://schemas.microsoft.com/office/drawing/2014/main" id="{6E7C9AEC-B954-4E92-4811-AD932A4BB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98" y="3865697"/>
            <a:ext cx="1556133" cy="574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B5DED-6639-C2BE-D3E2-B6609F47AACF}"/>
              </a:ext>
            </a:extLst>
          </p:cNvPr>
          <p:cNvSpPr txBox="1"/>
          <p:nvPr/>
        </p:nvSpPr>
        <p:spPr>
          <a:xfrm>
            <a:off x="374262" y="2117554"/>
            <a:ext cx="6146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Arial" panose="020B0604020202020204" pitchFamily="34" charset="0"/>
              </a:rPr>
              <a:t>BRICS - Brief Introduction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logo with text on it&#10;&#10;Description automatically generated">
            <a:extLst>
              <a:ext uri="{FF2B5EF4-FFF2-40B4-BE49-F238E27FC236}">
                <a16:creationId xmlns:a16="http://schemas.microsoft.com/office/drawing/2014/main" id="{4CF0293D-EFCD-E292-C8D2-E40E308250B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4794" y="3108615"/>
            <a:ext cx="839774" cy="535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BEDCB4-1EED-18BF-3FD0-7CA6D7215123}"/>
              </a:ext>
            </a:extLst>
          </p:cNvPr>
          <p:cNvSpPr txBox="1"/>
          <p:nvPr/>
        </p:nvSpPr>
        <p:spPr>
          <a:xfrm>
            <a:off x="2286000" y="504478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 | BRICS (nih.gov)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https://brics.cit.nih.gov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71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F7E93-C702-611E-C6EF-ED39F953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6" y="1345695"/>
            <a:ext cx="3142720" cy="1595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C684E-D25F-53E8-EAA4-16B48D1794D7}"/>
              </a:ext>
            </a:extLst>
          </p:cNvPr>
          <p:cNvSpPr txBox="1"/>
          <p:nvPr/>
        </p:nvSpPr>
        <p:spPr>
          <a:xfrm>
            <a:off x="510929" y="906692"/>
            <a:ext cx="31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Browser-Based Query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F7236-952E-9F86-E80A-3E7A0447ECC0}"/>
              </a:ext>
            </a:extLst>
          </p:cNvPr>
          <p:cNvSpPr txBox="1"/>
          <p:nvPr/>
        </p:nvSpPr>
        <p:spPr>
          <a:xfrm>
            <a:off x="5040715" y="108057"/>
            <a:ext cx="3714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BRICS Query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277B-679E-E8B6-2338-29B05CA0B4EE}"/>
              </a:ext>
            </a:extLst>
          </p:cNvPr>
          <p:cNvSpPr txBox="1"/>
          <p:nvPr/>
        </p:nvSpPr>
        <p:spPr>
          <a:xfrm>
            <a:off x="5790816" y="90669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Endpoints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30A72C-F9F3-B742-8056-0415506E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11" y="1345695"/>
            <a:ext cx="1625831" cy="1484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CDA8C-DCDB-E106-20A7-25EF69EAC3D9}"/>
              </a:ext>
            </a:extLst>
          </p:cNvPr>
          <p:cNvSpPr txBox="1"/>
          <p:nvPr/>
        </p:nvSpPr>
        <p:spPr>
          <a:xfrm>
            <a:off x="176950" y="3628247"/>
            <a:ext cx="88558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Things you can do: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form structures submitted for a study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all studies using a specific form structure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(ex.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Glasgow Coma Scale (GCS) form in FITBIR)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 data across multiple studies and form structures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Filter results based on data element values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(ex. Age, Days Since Baseline, 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GCSTotal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Score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 joins across form structures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(ex. GCS and Diffusion Imaging in FITBIR)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Download files associated with query results 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*Note: We are actively working on workflows for numerous large files (</a:t>
            </a:r>
            <a:r>
              <a:rPr kumimoji="0" lang="en-US" sz="12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ie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imaging, </a:t>
            </a:r>
            <a:r>
              <a:rPr kumimoji="0" lang="en-US" sz="12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etc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2196AA-3F10-A67C-9756-92FD31F9EAB7}"/>
              </a:ext>
            </a:extLst>
          </p:cNvPr>
          <p:cNvCxnSpPr>
            <a:cxnSpLocks/>
          </p:cNvCxnSpPr>
          <p:nvPr/>
        </p:nvCxnSpPr>
        <p:spPr>
          <a:xfrm>
            <a:off x="3237408" y="3056734"/>
            <a:ext cx="1067164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89C12A-6804-6C7C-3889-ADE6D384E211}"/>
              </a:ext>
            </a:extLst>
          </p:cNvPr>
          <p:cNvCxnSpPr>
            <a:cxnSpLocks/>
          </p:cNvCxnSpPr>
          <p:nvPr/>
        </p:nvCxnSpPr>
        <p:spPr>
          <a:xfrm flipH="1">
            <a:off x="4483366" y="3048025"/>
            <a:ext cx="1114697" cy="473504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BEE82D-C702-9837-ECCB-04101F119454}"/>
              </a:ext>
            </a:extLst>
          </p:cNvPr>
          <p:cNvSpPr txBox="1"/>
          <p:nvPr/>
        </p:nvSpPr>
        <p:spPr>
          <a:xfrm flipH="1">
            <a:off x="2368731" y="3673159"/>
            <a:ext cx="420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Designed with similar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47808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F7E93-C702-611E-C6EF-ED39F953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96" y="1345695"/>
            <a:ext cx="3142720" cy="1595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C684E-D25F-53E8-EAA4-16B48D1794D7}"/>
              </a:ext>
            </a:extLst>
          </p:cNvPr>
          <p:cNvSpPr txBox="1"/>
          <p:nvPr/>
        </p:nvSpPr>
        <p:spPr>
          <a:xfrm>
            <a:off x="510929" y="906692"/>
            <a:ext cx="314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Browser-Based Query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F7236-952E-9F86-E80A-3E7A0447ECC0}"/>
              </a:ext>
            </a:extLst>
          </p:cNvPr>
          <p:cNvSpPr txBox="1"/>
          <p:nvPr/>
        </p:nvSpPr>
        <p:spPr>
          <a:xfrm>
            <a:off x="5040715" y="108057"/>
            <a:ext cx="3714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Difference between Browser and API Query Tool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9277B-679E-E8B6-2338-29B05CA0B4EE}"/>
              </a:ext>
            </a:extLst>
          </p:cNvPr>
          <p:cNvSpPr txBox="1"/>
          <p:nvPr/>
        </p:nvSpPr>
        <p:spPr>
          <a:xfrm>
            <a:off x="5790816" y="90669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Endpoints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30A72C-F9F3-B742-8056-0415506E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16" y="1345695"/>
            <a:ext cx="1625831" cy="14845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2196AA-3F10-A67C-9756-92FD31F9EAB7}"/>
              </a:ext>
            </a:extLst>
          </p:cNvPr>
          <p:cNvCxnSpPr>
            <a:cxnSpLocks/>
          </p:cNvCxnSpPr>
          <p:nvPr/>
        </p:nvCxnSpPr>
        <p:spPr>
          <a:xfrm flipH="1">
            <a:off x="1992355" y="3051864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D750729-B6D4-4C03-3DAD-CCFEFAAAFC88}"/>
              </a:ext>
            </a:extLst>
          </p:cNvPr>
          <p:cNvSpPr txBox="1"/>
          <p:nvPr/>
        </p:nvSpPr>
        <p:spPr>
          <a:xfrm>
            <a:off x="725945" y="3404493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Graphical Interface 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067EF-3DCE-6CAB-FF86-E5AE6FDEC66C}"/>
              </a:ext>
            </a:extLst>
          </p:cNvPr>
          <p:cNvSpPr txBox="1"/>
          <p:nvPr/>
        </p:nvSpPr>
        <p:spPr>
          <a:xfrm>
            <a:off x="503930" y="4196824"/>
            <a:ext cx="298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Check out BRICs Data to Cart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773C6-C5DC-1D74-1ACF-203514F921FA}"/>
              </a:ext>
            </a:extLst>
          </p:cNvPr>
          <p:cNvSpPr txBox="1"/>
          <p:nvPr/>
        </p:nvSpPr>
        <p:spPr>
          <a:xfrm>
            <a:off x="255464" y="5007720"/>
            <a:ext cx="347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Download BRICs Data via Browser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6CC7B-592F-8EC0-AF3B-7C9C2A36BF07}"/>
              </a:ext>
            </a:extLst>
          </p:cNvPr>
          <p:cNvSpPr txBox="1"/>
          <p:nvPr/>
        </p:nvSpPr>
        <p:spPr>
          <a:xfrm>
            <a:off x="19021" y="5854240"/>
            <a:ext cx="3950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Upload BRICs data into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analysis software 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etc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D5EAA1-DCA8-46D6-C4E4-5EE23991E674}"/>
              </a:ext>
            </a:extLst>
          </p:cNvPr>
          <p:cNvCxnSpPr>
            <a:cxnSpLocks/>
          </p:cNvCxnSpPr>
          <p:nvPr/>
        </p:nvCxnSpPr>
        <p:spPr>
          <a:xfrm flipH="1">
            <a:off x="7000340" y="2908954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A731E9-CEFF-5F3E-951C-F2F425BF5FF7}"/>
              </a:ext>
            </a:extLst>
          </p:cNvPr>
          <p:cNvSpPr txBox="1"/>
          <p:nvPr/>
        </p:nvSpPr>
        <p:spPr>
          <a:xfrm>
            <a:off x="5244213" y="3360997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Command Line Query from 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software 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etc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3048D-A3E6-36BB-945D-CE2D3E047058}"/>
              </a:ext>
            </a:extLst>
          </p:cNvPr>
          <p:cNvCxnSpPr>
            <a:cxnSpLocks/>
          </p:cNvCxnSpPr>
          <p:nvPr/>
        </p:nvCxnSpPr>
        <p:spPr>
          <a:xfrm flipH="1">
            <a:off x="7000340" y="4038345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8F7676-8DD1-7DEE-F4BD-45D6E9C6939C}"/>
              </a:ext>
            </a:extLst>
          </p:cNvPr>
          <p:cNvSpPr txBox="1"/>
          <p:nvPr/>
        </p:nvSpPr>
        <p:spPr>
          <a:xfrm>
            <a:off x="5166467" y="4475509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Load BRICS data directly into analysis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software 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etc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8097-FD9B-FEBF-6ECF-0A9F67929786}"/>
              </a:ext>
            </a:extLst>
          </p:cNvPr>
          <p:cNvCxnSpPr>
            <a:cxnSpLocks/>
          </p:cNvCxnSpPr>
          <p:nvPr/>
        </p:nvCxnSpPr>
        <p:spPr>
          <a:xfrm flipH="1">
            <a:off x="1992355" y="3793621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76D0AA-02F8-AEAF-B2E8-B5B0BA548BBA}"/>
              </a:ext>
            </a:extLst>
          </p:cNvPr>
          <p:cNvCxnSpPr>
            <a:cxnSpLocks/>
          </p:cNvCxnSpPr>
          <p:nvPr/>
        </p:nvCxnSpPr>
        <p:spPr>
          <a:xfrm flipH="1">
            <a:off x="1992355" y="4591648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B4235F-16D4-5A13-5106-E48A64734103}"/>
              </a:ext>
            </a:extLst>
          </p:cNvPr>
          <p:cNvCxnSpPr>
            <a:cxnSpLocks/>
          </p:cNvCxnSpPr>
          <p:nvPr/>
        </p:nvCxnSpPr>
        <p:spPr>
          <a:xfrm flipH="1">
            <a:off x="1992355" y="5389445"/>
            <a:ext cx="3453" cy="464795"/>
          </a:xfrm>
          <a:prstGeom prst="straightConnector1">
            <a:avLst/>
          </a:prstGeom>
          <a:ln w="5715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8F6D16-AF6F-2378-5073-945A9BFC8A02}"/>
              </a:ext>
            </a:extLst>
          </p:cNvPr>
          <p:cNvSpPr txBox="1"/>
          <p:nvPr/>
        </p:nvSpPr>
        <p:spPr>
          <a:xfrm flipH="1">
            <a:off x="7416647" y="1859789"/>
            <a:ext cx="1896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*Allows Movement  toward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Automated Workflows/Pipelines</a:t>
            </a:r>
          </a:p>
        </p:txBody>
      </p:sp>
    </p:spTree>
    <p:extLst>
      <p:ext uri="{BB962C8B-B14F-4D97-AF65-F5344CB8AC3E}">
        <p14:creationId xmlns:p14="http://schemas.microsoft.com/office/powerpoint/2010/main" val="4251756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3695D2-A0A0-5BBF-87DC-CBE1F525A62E}"/>
              </a:ext>
            </a:extLst>
          </p:cNvPr>
          <p:cNvSpPr txBox="1"/>
          <p:nvPr/>
        </p:nvSpPr>
        <p:spPr>
          <a:xfrm>
            <a:off x="5040715" y="108057"/>
            <a:ext cx="3714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would we want to use the API?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4A72082-623D-A43D-D75F-67DEE34F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450076"/>
            <a:ext cx="7898859" cy="2946828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The API provides programmatic access to the Query Tool</a:t>
            </a:r>
          </a:p>
          <a:p>
            <a:pPr lvl="1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 accessors can use the Query Tool services in </a:t>
            </a:r>
            <a:r>
              <a:rPr lang="en-US" sz="1800" u="sng">
                <a:latin typeface="Arial" panose="020B0604020202020204" pitchFamily="34" charset="0"/>
                <a:cs typeface="Arial" panose="020B0604020202020204" pitchFamily="34" charset="0"/>
              </a:rPr>
              <a:t>their own programs &amp; notebooks</a:t>
            </a:r>
          </a:p>
          <a:p>
            <a:pPr marL="457200" lvl="1" indent="0">
              <a:buNone/>
            </a:pPr>
            <a:endParaRPr lang="en-US" sz="1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Using the API extends the power of the Query Tool</a:t>
            </a:r>
          </a:p>
          <a:p>
            <a:pPr lvl="1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Directly download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query results to </a:t>
            </a:r>
            <a:r>
              <a:rPr lang="en-US" sz="1800"/>
              <a:t>any analysis software that supports REST APIs (</a:t>
            </a:r>
            <a:r>
              <a:rPr lang="en-US" sz="1800" err="1"/>
              <a:t>Jupyter</a:t>
            </a:r>
            <a:r>
              <a:rPr lang="en-US" sz="1800"/>
              <a:t> Notebook/python, R, java-script, </a:t>
            </a:r>
            <a:r>
              <a:rPr lang="en-US" sz="1800" err="1"/>
              <a:t>etc</a:t>
            </a:r>
            <a:r>
              <a:rPr lang="en-US" sz="1800"/>
              <a:t>) </a:t>
            </a: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Instantly create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plots of BRICs data returned </a:t>
            </a:r>
          </a:p>
          <a:p>
            <a:pPr lvl="1"/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Customiz</a:t>
            </a:r>
            <a:r>
              <a:rPr lang="en-US" sz="1800" b="1"/>
              <a:t>e</a:t>
            </a:r>
            <a:r>
              <a:rPr lang="en-US" sz="1800"/>
              <a:t>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 analysis/transformation pipelines and easily apply them to multiple queries</a:t>
            </a:r>
          </a:p>
          <a:p>
            <a:pPr lvl="1"/>
            <a:r>
              <a:rPr lang="en-US" sz="1800" b="1"/>
              <a:t>Share</a:t>
            </a:r>
            <a:r>
              <a:rPr lang="en-US" sz="1800"/>
              <a:t> archived queries and analyses with others</a:t>
            </a:r>
            <a:r>
              <a:rPr lang="en-US" sz="1400"/>
              <a:t>. </a:t>
            </a:r>
          </a:p>
          <a:p>
            <a:pPr marL="457200" lvl="1" indent="0">
              <a:buNone/>
            </a:pPr>
            <a:endParaRPr lang="en-US" sz="1400"/>
          </a:p>
          <a:p>
            <a:pPr marL="457200" lvl="1" indent="0">
              <a:buNone/>
            </a:pPr>
            <a:endParaRPr lang="en-US" sz="1400"/>
          </a:p>
          <a:p>
            <a:pPr lvl="1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25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3695D2-A0A0-5BBF-87DC-CBE1F525A62E}"/>
              </a:ext>
            </a:extLst>
          </p:cNvPr>
          <p:cNvSpPr txBox="1"/>
          <p:nvPr/>
        </p:nvSpPr>
        <p:spPr>
          <a:xfrm>
            <a:off x="5040715" y="73223"/>
            <a:ext cx="3714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 to Using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API: Step I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940FD-DE90-9532-56BD-B14768201D37}"/>
              </a:ext>
            </a:extLst>
          </p:cNvPr>
          <p:cNvSpPr txBox="1"/>
          <p:nvPr/>
        </p:nvSpPr>
        <p:spPr>
          <a:xfrm flipH="1">
            <a:off x="105635" y="1362733"/>
            <a:ext cx="87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I: Define Query URL (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ie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‘API endpoint’), Header, and Authorization Token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12F3B4-8CAB-AB53-9F99-10369D28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48" y="4466797"/>
            <a:ext cx="3919615" cy="180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2317CD-682B-573D-65F1-805DB45F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94" y="3919572"/>
            <a:ext cx="4181663" cy="21385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181959F-2035-D40E-630F-6B081ED39672}"/>
              </a:ext>
            </a:extLst>
          </p:cNvPr>
          <p:cNvSpPr/>
          <p:nvPr/>
        </p:nvSpPr>
        <p:spPr>
          <a:xfrm>
            <a:off x="3121712" y="4031333"/>
            <a:ext cx="533400" cy="23532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1C63C-0A32-922A-AEDA-6B589EFECA25}"/>
              </a:ext>
            </a:extLst>
          </p:cNvPr>
          <p:cNvCxnSpPr/>
          <p:nvPr/>
        </p:nvCxnSpPr>
        <p:spPr>
          <a:xfrm>
            <a:off x="3838338" y="4355700"/>
            <a:ext cx="913610" cy="222195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8AA6684-9B3C-ABEE-3CD7-D445EC3B927A}"/>
              </a:ext>
            </a:extLst>
          </p:cNvPr>
          <p:cNvSpPr/>
          <p:nvPr/>
        </p:nvSpPr>
        <p:spPr>
          <a:xfrm>
            <a:off x="4484916" y="5945538"/>
            <a:ext cx="2538267" cy="39454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A4B481-3085-F466-B45A-2A501CB02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93" y="1793833"/>
            <a:ext cx="5291259" cy="166196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515D173-6634-6FFB-3735-E6E944EF5931}"/>
              </a:ext>
            </a:extLst>
          </p:cNvPr>
          <p:cNvSpPr/>
          <p:nvPr/>
        </p:nvSpPr>
        <p:spPr>
          <a:xfrm>
            <a:off x="1894428" y="3219994"/>
            <a:ext cx="627017" cy="20900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A37EB9-DB4F-E341-E4F6-18A8526C6332}"/>
              </a:ext>
            </a:extLst>
          </p:cNvPr>
          <p:cNvCxnSpPr>
            <a:cxnSpLocks/>
          </p:cNvCxnSpPr>
          <p:nvPr/>
        </p:nvCxnSpPr>
        <p:spPr>
          <a:xfrm>
            <a:off x="2582405" y="3455797"/>
            <a:ext cx="662577" cy="293288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4DD92D8-09C2-6B7E-6809-A1D5B5E7EAF0}"/>
              </a:ext>
            </a:extLst>
          </p:cNvPr>
          <p:cNvSpPr/>
          <p:nvPr/>
        </p:nvSpPr>
        <p:spPr>
          <a:xfrm>
            <a:off x="244109" y="2076359"/>
            <a:ext cx="3532311" cy="16353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91D0F-786A-3395-87D8-C5C79F6C2E36}"/>
              </a:ext>
            </a:extLst>
          </p:cNvPr>
          <p:cNvSpPr txBox="1"/>
          <p:nvPr/>
        </p:nvSpPr>
        <p:spPr>
          <a:xfrm>
            <a:off x="4751948" y="1914210"/>
            <a:ext cx="40666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/>
              </a:rPr>
              <a:t>https://fitbir.nih.gov/gateway/query-api/swagger-ui/index.html#/data/getInstancedDataCsv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A603D7-A8A1-A432-F585-F5181CD66D6F}"/>
              </a:ext>
            </a:extLst>
          </p:cNvPr>
          <p:cNvCxnSpPr>
            <a:cxnSpLocks/>
          </p:cNvCxnSpPr>
          <p:nvPr/>
        </p:nvCxnSpPr>
        <p:spPr>
          <a:xfrm>
            <a:off x="3987407" y="2158124"/>
            <a:ext cx="497509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576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3695D2-A0A0-5BBF-87DC-CBE1F525A62E}"/>
              </a:ext>
            </a:extLst>
          </p:cNvPr>
          <p:cNvSpPr txBox="1"/>
          <p:nvPr/>
        </p:nvSpPr>
        <p:spPr>
          <a:xfrm>
            <a:off x="5040715" y="73223"/>
            <a:ext cx="37141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 to Using the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API: Step II and III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940FD-DE90-9532-56BD-B14768201D37}"/>
              </a:ext>
            </a:extLst>
          </p:cNvPr>
          <p:cNvSpPr txBox="1"/>
          <p:nvPr/>
        </p:nvSpPr>
        <p:spPr>
          <a:xfrm flipH="1">
            <a:off x="244109" y="1360384"/>
            <a:ext cx="736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II: Define the Request Body (i.e. the Query Filter Information)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6C9D6-C3A4-17E4-F60B-99469A54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6" y="2021439"/>
            <a:ext cx="2457576" cy="15812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19D12D-5D4B-50E4-2551-950637C9B4F5}"/>
              </a:ext>
            </a:extLst>
          </p:cNvPr>
          <p:cNvSpPr txBox="1"/>
          <p:nvPr/>
        </p:nvSpPr>
        <p:spPr>
          <a:xfrm>
            <a:off x="3249976" y="1848344"/>
            <a:ext cx="56186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Defined on Swagger Website: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Ex. See Here </a:t>
            </a: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srgbClr val="296EA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https://fitbir.nih.gov/gateway/query-api/swagger-ui/index.html#/data/getInstancedDataCsv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for more information regarding acceptable request body formats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83373B-B4C0-B37B-E007-FBDE29408B9C}"/>
              </a:ext>
            </a:extLst>
          </p:cNvPr>
          <p:cNvSpPr txBox="1"/>
          <p:nvPr/>
        </p:nvSpPr>
        <p:spPr>
          <a:xfrm flipH="1">
            <a:off x="244109" y="4207131"/>
            <a:ext cx="736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III: Run the Query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696A70D-2B83-BB5A-FD53-DB551F014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73" y="4593098"/>
            <a:ext cx="5931205" cy="52072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7102DCD-5FEE-CBC8-529F-066028702A7D}"/>
              </a:ext>
            </a:extLst>
          </p:cNvPr>
          <p:cNvSpPr/>
          <p:nvPr/>
        </p:nvSpPr>
        <p:spPr>
          <a:xfrm>
            <a:off x="672029" y="4853461"/>
            <a:ext cx="550843" cy="2603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4D737E-26FB-DDF1-62DB-9226AC3E6ED2}"/>
              </a:ext>
            </a:extLst>
          </p:cNvPr>
          <p:cNvCxnSpPr>
            <a:cxnSpLocks/>
          </p:cNvCxnSpPr>
          <p:nvPr/>
        </p:nvCxnSpPr>
        <p:spPr>
          <a:xfrm>
            <a:off x="929885" y="5226033"/>
            <a:ext cx="0" cy="497761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21F265-B742-F803-FBDA-F36FAA8CEF73}"/>
              </a:ext>
            </a:extLst>
          </p:cNvPr>
          <p:cNvSpPr txBox="1"/>
          <p:nvPr/>
        </p:nvSpPr>
        <p:spPr>
          <a:xfrm flipH="1">
            <a:off x="284373" y="5820008"/>
            <a:ext cx="2389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BRICS Data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4E687B-C14C-69FF-E97A-B319A3547AD3}"/>
              </a:ext>
            </a:extLst>
          </p:cNvPr>
          <p:cNvCxnSpPr>
            <a:cxnSpLocks/>
          </p:cNvCxnSpPr>
          <p:nvPr/>
        </p:nvCxnSpPr>
        <p:spPr>
          <a:xfrm>
            <a:off x="1927951" y="6004674"/>
            <a:ext cx="850931" cy="0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D3C8E5-DB2F-C37F-A0C5-F13C08EE333D}"/>
              </a:ext>
            </a:extLst>
          </p:cNvPr>
          <p:cNvSpPr txBox="1"/>
          <p:nvPr/>
        </p:nvSpPr>
        <p:spPr>
          <a:xfrm flipH="1">
            <a:off x="3516031" y="5474913"/>
            <a:ext cx="535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Develop Local Custom Visualization, Analyses, Cohort Generation Pipelines! </a:t>
            </a:r>
          </a:p>
        </p:txBody>
      </p:sp>
    </p:spTree>
    <p:extLst>
      <p:ext uri="{BB962C8B-B14F-4D97-AF65-F5344CB8AC3E}">
        <p14:creationId xmlns:p14="http://schemas.microsoft.com/office/powerpoint/2010/main" val="160194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ED321D8-E788-6473-4013-3D651075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2" y="5421769"/>
            <a:ext cx="7791850" cy="977950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44FDB-FE07-2A75-0CFC-6527BAEF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445" y="2000774"/>
            <a:ext cx="4642472" cy="3051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C2176-02D3-8511-A056-6DBDF2057AA1}"/>
              </a:ext>
            </a:extLst>
          </p:cNvPr>
          <p:cNvSpPr txBox="1"/>
          <p:nvPr/>
        </p:nvSpPr>
        <p:spPr>
          <a:xfrm>
            <a:off x="50447" y="1227235"/>
            <a:ext cx="8837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Find all studies in </a:t>
            </a:r>
            <a:r>
              <a:rPr kumimoji="0" lang="en-US" sz="15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an instance of BRICs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ex. FITBIR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) using a </a:t>
            </a:r>
            <a:r>
              <a:rPr kumimoji="0" lang="en-US" sz="15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specific form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(ex.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Glasgow Coma Scale)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View the Distribution </a:t>
            </a:r>
            <a:r>
              <a:rPr kumimoji="0" lang="en-US" sz="15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Data Element Values 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en-US" sz="15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ex.GCS</a:t>
            </a:r>
            <a:r>
              <a:rPr kumimoji="0" lang="en-US" sz="15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Total Score)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among those studies 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37E78-B516-E2BB-D311-67EBE5561B18}"/>
              </a:ext>
            </a:extLst>
          </p:cNvPr>
          <p:cNvSpPr txBox="1"/>
          <p:nvPr/>
        </p:nvSpPr>
        <p:spPr>
          <a:xfrm>
            <a:off x="-2489209" y="557116"/>
            <a:ext cx="369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8DFB9B-DF35-4C66-74D2-1EC638CF1BFD}"/>
              </a:ext>
            </a:extLst>
          </p:cNvPr>
          <p:cNvSpPr txBox="1"/>
          <p:nvPr/>
        </p:nvSpPr>
        <p:spPr>
          <a:xfrm flipH="1">
            <a:off x="33102" y="2049143"/>
            <a:ext cx="485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 Subjects Per Study Using GCS Form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5C9D5-1EB6-752E-97E5-C53121BE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4" y="5207790"/>
            <a:ext cx="9124826" cy="338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978D21-D20E-1D70-AAE3-99A5C04F82E1}"/>
              </a:ext>
            </a:extLst>
          </p:cNvPr>
          <p:cNvSpPr txBox="1"/>
          <p:nvPr/>
        </p:nvSpPr>
        <p:spPr>
          <a:xfrm flipH="1">
            <a:off x="-80767" y="4996438"/>
            <a:ext cx="204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FITBIR Studies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683987-0CE8-6F95-FD78-7FE61931AA2F}"/>
              </a:ext>
            </a:extLst>
          </p:cNvPr>
          <p:cNvSpPr/>
          <p:nvPr/>
        </p:nvSpPr>
        <p:spPr>
          <a:xfrm>
            <a:off x="33102" y="5357827"/>
            <a:ext cx="9124826" cy="1885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2D5F0-ACF6-C328-BFC3-C4829E17A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11" y="2360953"/>
            <a:ext cx="2474631" cy="2461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8AF116-F2BE-773B-8600-F15CFCF8831F}"/>
              </a:ext>
            </a:extLst>
          </p:cNvPr>
          <p:cNvSpPr txBox="1"/>
          <p:nvPr/>
        </p:nvSpPr>
        <p:spPr>
          <a:xfrm flipH="1">
            <a:off x="1597328" y="2315227"/>
            <a:ext cx="189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Total N = 4056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5523F1-A601-F8F9-0B5F-99D2C998834C}"/>
              </a:ext>
            </a:extLst>
          </p:cNvPr>
          <p:cNvCxnSpPr>
            <a:cxnSpLocks/>
          </p:cNvCxnSpPr>
          <p:nvPr/>
        </p:nvCxnSpPr>
        <p:spPr>
          <a:xfrm flipV="1">
            <a:off x="2992951" y="2011308"/>
            <a:ext cx="995085" cy="11195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E7CC2-6D14-789B-9B96-209FC31BEDE2}"/>
              </a:ext>
            </a:extLst>
          </p:cNvPr>
          <p:cNvCxnSpPr>
            <a:cxnSpLocks/>
          </p:cNvCxnSpPr>
          <p:nvPr/>
        </p:nvCxnSpPr>
        <p:spPr>
          <a:xfrm flipH="1" flipV="1">
            <a:off x="2992951" y="3667162"/>
            <a:ext cx="995085" cy="13959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FC835F-3219-9F41-460F-44101611C084}"/>
              </a:ext>
            </a:extLst>
          </p:cNvPr>
          <p:cNvSpPr txBox="1"/>
          <p:nvPr/>
        </p:nvSpPr>
        <p:spPr>
          <a:xfrm>
            <a:off x="5661848" y="6001996"/>
            <a:ext cx="3381413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Python Notebook: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7"/>
              </a:rPr>
              <a:t>BRICSAPIDemo_CollectDataByForm.ipynb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472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C2176-02D3-8511-A056-6DBDF2057AA1}"/>
              </a:ext>
            </a:extLst>
          </p:cNvPr>
          <p:cNvSpPr txBox="1"/>
          <p:nvPr/>
        </p:nvSpPr>
        <p:spPr>
          <a:xfrm>
            <a:off x="10255" y="1214079"/>
            <a:ext cx="7757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Large Sample Sizes Afforded by Combining Data Among Multiple Studies Can Reveal Important Heterogeneity in the Patient Population and Ensure Sampling of Less Common Sub-populations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3390E3-3794-74D8-F1AB-BC539453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6" y="3782611"/>
            <a:ext cx="2989154" cy="1964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629ED-593C-014C-4FC3-BE2D3718F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091" y="2422783"/>
            <a:ext cx="3893668" cy="2929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31C84-AF69-DCB9-FE93-07DCF7A6E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033" y="2405892"/>
            <a:ext cx="730252" cy="2846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108052-BDBF-103F-F2B3-42995E53E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833" y="3379365"/>
            <a:ext cx="857294" cy="806491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0A7A2B83-1A88-22C7-7D5A-96C42E8B6A28}"/>
              </a:ext>
            </a:extLst>
          </p:cNvPr>
          <p:cNvSpPr/>
          <p:nvPr/>
        </p:nvSpPr>
        <p:spPr>
          <a:xfrm>
            <a:off x="6490927" y="3710948"/>
            <a:ext cx="112426" cy="143324"/>
          </a:xfrm>
          <a:prstGeom prst="leftArrow">
            <a:avLst/>
          </a:prstGeom>
          <a:solidFill>
            <a:srgbClr val="DD5F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2666FE2D-7BF8-F425-32BE-CB25C7A4D37B}"/>
              </a:ext>
            </a:extLst>
          </p:cNvPr>
          <p:cNvSpPr/>
          <p:nvPr/>
        </p:nvSpPr>
        <p:spPr>
          <a:xfrm>
            <a:off x="5579025" y="4837709"/>
            <a:ext cx="112426" cy="143324"/>
          </a:xfrm>
          <a:prstGeom prst="leftArrow">
            <a:avLst/>
          </a:prstGeom>
          <a:solidFill>
            <a:srgbClr val="DD5F6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CB2591F-72EF-DBCC-CC2A-7D4C3BDB993D}"/>
              </a:ext>
            </a:extLst>
          </p:cNvPr>
          <p:cNvSpPr/>
          <p:nvPr/>
        </p:nvSpPr>
        <p:spPr>
          <a:xfrm>
            <a:off x="7941003" y="2575566"/>
            <a:ext cx="1034321" cy="1039411"/>
          </a:xfrm>
          <a:prstGeom prst="flowChartConnector">
            <a:avLst/>
          </a:prstGeom>
          <a:solidFill>
            <a:srgbClr val="1471B9">
              <a:alpha val="3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544C0-9883-08E6-09D5-BF78CF00D36E}"/>
              </a:ext>
            </a:extLst>
          </p:cNvPr>
          <p:cNvSpPr txBox="1"/>
          <p:nvPr/>
        </p:nvSpPr>
        <p:spPr>
          <a:xfrm flipH="1">
            <a:off x="8071085" y="2253136"/>
            <a:ext cx="79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51D78-D721-D685-48EA-8898310869B0}"/>
              </a:ext>
            </a:extLst>
          </p:cNvPr>
          <p:cNvSpPr txBox="1"/>
          <p:nvPr/>
        </p:nvSpPr>
        <p:spPr>
          <a:xfrm>
            <a:off x="8145020" y="3614043"/>
            <a:ext cx="626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28000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AF4CFD3-84EB-B7D2-3973-93DBA3CDD7DE}"/>
              </a:ext>
            </a:extLst>
          </p:cNvPr>
          <p:cNvSpPr/>
          <p:nvPr/>
        </p:nvSpPr>
        <p:spPr>
          <a:xfrm>
            <a:off x="8192369" y="3973242"/>
            <a:ext cx="531589" cy="485299"/>
          </a:xfrm>
          <a:prstGeom prst="flowChartConnector">
            <a:avLst/>
          </a:prstGeom>
          <a:solidFill>
            <a:srgbClr val="9DC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DC4E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75079B0B-7E9A-7C97-38B1-A8AE9B1F6D32}"/>
              </a:ext>
            </a:extLst>
          </p:cNvPr>
          <p:cNvSpPr/>
          <p:nvPr/>
        </p:nvSpPr>
        <p:spPr>
          <a:xfrm>
            <a:off x="8361432" y="5011069"/>
            <a:ext cx="193462" cy="180162"/>
          </a:xfrm>
          <a:prstGeom prst="flowChartConnector">
            <a:avLst/>
          </a:prstGeom>
          <a:solidFill>
            <a:srgbClr val="9DC3E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C6F299-9662-78DB-7D64-44570139BD07}"/>
              </a:ext>
            </a:extLst>
          </p:cNvPr>
          <p:cNvSpPr txBox="1"/>
          <p:nvPr/>
        </p:nvSpPr>
        <p:spPr>
          <a:xfrm>
            <a:off x="8222349" y="5189763"/>
            <a:ext cx="471628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6CFBD9-173E-1159-7777-C5E37F909D1E}"/>
              </a:ext>
            </a:extLst>
          </p:cNvPr>
          <p:cNvSpPr txBox="1"/>
          <p:nvPr/>
        </p:nvSpPr>
        <p:spPr>
          <a:xfrm>
            <a:off x="8183686" y="4458542"/>
            <a:ext cx="5489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8000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9880C0-6C78-2906-7483-435F8D453DCD}"/>
              </a:ext>
            </a:extLst>
          </p:cNvPr>
          <p:cNvCxnSpPr>
            <a:cxnSpLocks/>
          </p:cNvCxnSpPr>
          <p:nvPr/>
        </p:nvCxnSpPr>
        <p:spPr>
          <a:xfrm flipV="1">
            <a:off x="3087536" y="2405892"/>
            <a:ext cx="327522" cy="14853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AF0E3E2-BF16-6BD7-8530-9C2F2355F863}"/>
              </a:ext>
            </a:extLst>
          </p:cNvPr>
          <p:cNvSpPr/>
          <p:nvPr/>
        </p:nvSpPr>
        <p:spPr>
          <a:xfrm>
            <a:off x="3415058" y="2343516"/>
            <a:ext cx="5691386" cy="30880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60F197-5B3C-1529-5444-EEB0A16C8EB2}"/>
              </a:ext>
            </a:extLst>
          </p:cNvPr>
          <p:cNvCxnSpPr>
            <a:cxnSpLocks/>
          </p:cNvCxnSpPr>
          <p:nvPr/>
        </p:nvCxnSpPr>
        <p:spPr>
          <a:xfrm>
            <a:off x="3151111" y="5267999"/>
            <a:ext cx="231811" cy="790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2746F4-8701-D402-9EF5-F216F9DF6B6F}"/>
              </a:ext>
            </a:extLst>
          </p:cNvPr>
          <p:cNvCxnSpPr/>
          <p:nvPr/>
        </p:nvCxnSpPr>
        <p:spPr>
          <a:xfrm>
            <a:off x="967115" y="5564197"/>
            <a:ext cx="8394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76A268-7BA7-D27E-63D5-A72AB93C5DCB}"/>
              </a:ext>
            </a:extLst>
          </p:cNvPr>
          <p:cNvCxnSpPr>
            <a:cxnSpLocks/>
          </p:cNvCxnSpPr>
          <p:nvPr/>
        </p:nvCxnSpPr>
        <p:spPr>
          <a:xfrm>
            <a:off x="1861528" y="5564197"/>
            <a:ext cx="48443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BE59439-14D1-62E1-A23C-D2FFF37025C0}"/>
              </a:ext>
            </a:extLst>
          </p:cNvPr>
          <p:cNvCxnSpPr>
            <a:cxnSpLocks/>
          </p:cNvCxnSpPr>
          <p:nvPr/>
        </p:nvCxnSpPr>
        <p:spPr>
          <a:xfrm>
            <a:off x="2513601" y="5564197"/>
            <a:ext cx="2673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25B5BD48-962B-B8CC-9918-9FA25589C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357" y="5740495"/>
            <a:ext cx="614480" cy="2117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60CAE8-99B2-A13F-7463-02CA6988A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0661" y="5747593"/>
            <a:ext cx="614480" cy="2203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D6E0C03-3E1A-D5AA-7A62-0AD96FDF5C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264" y="5747593"/>
            <a:ext cx="650171" cy="21177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67A62CF-D17E-4844-A8C1-E1DABB9E1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794" y="1983609"/>
            <a:ext cx="2473129" cy="1527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E4BBC-81B0-46E1-8A3D-1070C9162FB7}"/>
              </a:ext>
            </a:extLst>
          </p:cNvPr>
          <p:cNvSpPr txBox="1"/>
          <p:nvPr/>
        </p:nvSpPr>
        <p:spPr>
          <a:xfrm flipH="1">
            <a:off x="3267016" y="6080013"/>
            <a:ext cx="7034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Python Notebook: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1"/>
              </a:rPr>
              <a:t>BRICSAPIDemo_CollectDataByForm.ipynb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9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FB8C3-E851-DE07-4E3F-F2FCB44DE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7598A7-5242-A7F4-0988-2033EDC4E3E2}"/>
              </a:ext>
            </a:extLst>
          </p:cNvPr>
          <p:cNvSpPr txBox="1"/>
          <p:nvPr/>
        </p:nvSpPr>
        <p:spPr>
          <a:xfrm>
            <a:off x="3542007" y="3807104"/>
            <a:ext cx="2059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Roboto Thin" panose="02000000000000000000" pitchFamily="2" charset="0"/>
                <a:cs typeface="Arial" panose="020B0604020202020204" pitchFamily="34" charset="0"/>
              </a:rPr>
              <a:t>API Demo</a:t>
            </a:r>
          </a:p>
        </p:txBody>
      </p:sp>
      <p:pic>
        <p:nvPicPr>
          <p:cNvPr id="3" name="Graphic 2" descr="Classroom with solid fill">
            <a:extLst>
              <a:ext uri="{FF2B5EF4-FFF2-40B4-BE49-F238E27FC236}">
                <a16:creationId xmlns:a16="http://schemas.microsoft.com/office/drawing/2014/main" id="{5498BF12-7727-7D42-7E4A-E7FB91E05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3804" y="2144310"/>
            <a:ext cx="1736389" cy="17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90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 (Extra)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C2176-02D3-8511-A056-6DBDF2057AA1}"/>
              </a:ext>
            </a:extLst>
          </p:cNvPr>
          <p:cNvSpPr txBox="1"/>
          <p:nvPr/>
        </p:nvSpPr>
        <p:spPr>
          <a:xfrm>
            <a:off x="0" y="1422023"/>
            <a:ext cx="775715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27751-9E20-64B4-14EA-887479EC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44" y="2413885"/>
            <a:ext cx="3537909" cy="2030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4D54E-F329-F15B-27CE-39D34235D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948" y="1729799"/>
            <a:ext cx="2981859" cy="21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DD1A4-37A9-7275-4DDB-DB7639DDCE4A}"/>
              </a:ext>
            </a:extLst>
          </p:cNvPr>
          <p:cNvSpPr txBox="1"/>
          <p:nvPr/>
        </p:nvSpPr>
        <p:spPr>
          <a:xfrm flipH="1">
            <a:off x="117878" y="1348293"/>
            <a:ext cx="4944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Extracting Temporal Measurements: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Glasgow Coma Scale (GCS) Measurements Taken at Different Times Since Injury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7BF8D1-A43D-6A04-95FB-25EC9BC5E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30" y="4250635"/>
            <a:ext cx="2795652" cy="21505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246C72-9816-0DCA-DD7F-B76547E0E3EE}"/>
              </a:ext>
            </a:extLst>
          </p:cNvPr>
          <p:cNvSpPr txBox="1"/>
          <p:nvPr/>
        </p:nvSpPr>
        <p:spPr>
          <a:xfrm flipH="1">
            <a:off x="375144" y="4250635"/>
            <a:ext cx="1893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 of Injury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B33689-7AD9-6CFC-7A61-7C4A59EAE47F}"/>
              </a:ext>
            </a:extLst>
          </p:cNvPr>
          <p:cNvCxnSpPr/>
          <p:nvPr/>
        </p:nvCxnSpPr>
        <p:spPr>
          <a:xfrm flipV="1">
            <a:off x="887896" y="4152348"/>
            <a:ext cx="212034" cy="1060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EDB24B-4EDC-00D3-C93C-2BA8D133E192}"/>
              </a:ext>
            </a:extLst>
          </p:cNvPr>
          <p:cNvCxnSpPr>
            <a:cxnSpLocks/>
          </p:cNvCxnSpPr>
          <p:nvPr/>
        </p:nvCxnSpPr>
        <p:spPr>
          <a:xfrm>
            <a:off x="3565451" y="3428999"/>
            <a:ext cx="16654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35430-2037-F396-4618-1185314081F4}"/>
              </a:ext>
            </a:extLst>
          </p:cNvPr>
          <p:cNvSpPr txBox="1"/>
          <p:nvPr/>
        </p:nvSpPr>
        <p:spPr>
          <a:xfrm>
            <a:off x="3742797" y="3481193"/>
            <a:ext cx="140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134 Subjects with GCS Measured BOTH at 0 and ~14 days after injury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820D0B-74B1-52E9-0BFB-830E495A9C98}"/>
              </a:ext>
            </a:extLst>
          </p:cNvPr>
          <p:cNvCxnSpPr/>
          <p:nvPr/>
        </p:nvCxnSpPr>
        <p:spPr>
          <a:xfrm flipH="1">
            <a:off x="5566345" y="4205356"/>
            <a:ext cx="86989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4798F-0C93-BA93-4104-7565FD490865}"/>
              </a:ext>
            </a:extLst>
          </p:cNvPr>
          <p:cNvSpPr txBox="1"/>
          <p:nvPr/>
        </p:nvSpPr>
        <p:spPr>
          <a:xfrm>
            <a:off x="5334986" y="3874940"/>
            <a:ext cx="133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Worsened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1CE042-0D95-55EB-4294-10853B0DC627}"/>
              </a:ext>
            </a:extLst>
          </p:cNvPr>
          <p:cNvCxnSpPr>
            <a:cxnSpLocks/>
          </p:cNvCxnSpPr>
          <p:nvPr/>
        </p:nvCxnSpPr>
        <p:spPr>
          <a:xfrm>
            <a:off x="6657586" y="4205356"/>
            <a:ext cx="116851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3BC769-D020-CC32-8BB5-F426916D462A}"/>
              </a:ext>
            </a:extLst>
          </p:cNvPr>
          <p:cNvSpPr txBox="1"/>
          <p:nvPr/>
        </p:nvSpPr>
        <p:spPr>
          <a:xfrm>
            <a:off x="6657586" y="3886260"/>
            <a:ext cx="1316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EF629-C764-C64E-8CF8-53E69AC1D7F4}"/>
              </a:ext>
            </a:extLst>
          </p:cNvPr>
          <p:cNvSpPr txBox="1"/>
          <p:nvPr/>
        </p:nvSpPr>
        <p:spPr>
          <a:xfrm>
            <a:off x="117878" y="5857903"/>
            <a:ext cx="4585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Python Notebook: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BRICSAPIDemo_CollectDataByForm.ipynb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4B3F8-6BFF-D06E-7137-1124C4F807E1}"/>
              </a:ext>
            </a:extLst>
          </p:cNvPr>
          <p:cNvSpPr txBox="1"/>
          <p:nvPr/>
        </p:nvSpPr>
        <p:spPr>
          <a:xfrm>
            <a:off x="5144630" y="1271955"/>
            <a:ext cx="1730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 Time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Injury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BC26F-5A48-74F2-8A87-9F4CDB2810AC}"/>
              </a:ext>
            </a:extLst>
          </p:cNvPr>
          <p:cNvSpPr txBox="1"/>
          <p:nvPr/>
        </p:nvSpPr>
        <p:spPr>
          <a:xfrm>
            <a:off x="7752705" y="1255960"/>
            <a:ext cx="1730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Two Weeks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Post Injury</a:t>
            </a:r>
          </a:p>
        </p:txBody>
      </p:sp>
    </p:spTree>
    <p:extLst>
      <p:ext uri="{BB962C8B-B14F-4D97-AF65-F5344CB8AC3E}">
        <p14:creationId xmlns:p14="http://schemas.microsoft.com/office/powerpoint/2010/main" val="35065946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 (Extra)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C2176-02D3-8511-A056-6DBDF2057AA1}"/>
              </a:ext>
            </a:extLst>
          </p:cNvPr>
          <p:cNvSpPr txBox="1"/>
          <p:nvPr/>
        </p:nvSpPr>
        <p:spPr>
          <a:xfrm>
            <a:off x="81009" y="1180469"/>
            <a:ext cx="7757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Find all studies using a specific form structure and filter by Data Element Value as defined by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form.repeatableGroup.dataElement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i.e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GCS.Main.AgeYrs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CEAED-571E-7B29-A8FE-FCC1C8D0C378}"/>
              </a:ext>
            </a:extLst>
          </p:cNvPr>
          <p:cNvSpPr txBox="1"/>
          <p:nvPr/>
        </p:nvSpPr>
        <p:spPr>
          <a:xfrm flipH="1">
            <a:off x="3089016" y="2099687"/>
            <a:ext cx="324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Create Pediatric Filter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064D6-ADFF-E9CB-E545-C7C817E8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2" y="1765276"/>
            <a:ext cx="2712507" cy="1593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87404B-1760-8656-7916-FDD5CE56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36" y="5652570"/>
            <a:ext cx="8503087" cy="742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04B5FD-6D6A-7CD7-0587-9D33CB5B5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475" y="3877881"/>
            <a:ext cx="1879632" cy="1957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CF403-7DA4-7CBC-45B8-AB0EA641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446" y="1743358"/>
            <a:ext cx="3559513" cy="185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AE0624-0140-A015-E25D-06629EC96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490" y="3049652"/>
            <a:ext cx="3041567" cy="16900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63CC02-2D6B-1A4C-D1E8-54B703DD2C23}"/>
              </a:ext>
            </a:extLst>
          </p:cNvPr>
          <p:cNvCxnSpPr/>
          <p:nvPr/>
        </p:nvCxnSpPr>
        <p:spPr>
          <a:xfrm>
            <a:off x="2713939" y="2465222"/>
            <a:ext cx="26146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272D0F-E98B-CBBF-115B-42405840D4DF}"/>
              </a:ext>
            </a:extLst>
          </p:cNvPr>
          <p:cNvSpPr txBox="1"/>
          <p:nvPr/>
        </p:nvSpPr>
        <p:spPr>
          <a:xfrm>
            <a:off x="81009" y="4796016"/>
            <a:ext cx="6230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Python Notebook: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8"/>
              </a:rPr>
              <a:t>BRICSAPIDemo_CollectDataByForm_WithDataElementValueFilter.ipynb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9603D-9250-2EE9-8C29-402AB0202F4B}"/>
              </a:ext>
            </a:extLst>
          </p:cNvPr>
          <p:cNvSpPr txBox="1"/>
          <p:nvPr/>
        </p:nvSpPr>
        <p:spPr>
          <a:xfrm flipH="1">
            <a:off x="2832222" y="2506779"/>
            <a:ext cx="3242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Download Data: Ages 0-10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53902D-C1E7-7921-64B0-12876F39A9D2}"/>
              </a:ext>
            </a:extLst>
          </p:cNvPr>
          <p:cNvSpPr txBox="1"/>
          <p:nvPr/>
        </p:nvSpPr>
        <p:spPr>
          <a:xfrm flipH="1">
            <a:off x="5728749" y="3563268"/>
            <a:ext cx="4853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 Subjects Per Study Using GCS Form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62BAB-4190-6339-C240-DBCC467F7DC5}"/>
              </a:ext>
            </a:extLst>
          </p:cNvPr>
          <p:cNvSpPr/>
          <p:nvPr/>
        </p:nvSpPr>
        <p:spPr>
          <a:xfrm>
            <a:off x="543698" y="1915492"/>
            <a:ext cx="360233" cy="12866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55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 239">
            <a:extLst>
              <a:ext uri="{FF2B5EF4-FFF2-40B4-BE49-F238E27FC236}">
                <a16:creationId xmlns:a16="http://schemas.microsoft.com/office/drawing/2014/main" id="{D82D7555-B9AA-6A6A-9F9D-9475C7086CBE}"/>
              </a:ext>
            </a:extLst>
          </p:cNvPr>
          <p:cNvSpPr/>
          <p:nvPr/>
        </p:nvSpPr>
        <p:spPr>
          <a:xfrm>
            <a:off x="5654048" y="2631806"/>
            <a:ext cx="3272071" cy="577923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</a:t>
            </a:r>
            <a:r>
              <a:rPr lang="en-US" sz="1200" kern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PhenotypingOphthalmic</a:t>
            </a:r>
            <a:r>
              <a:rPr lang="en-US" sz="120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Genotyping and Network (</a:t>
            </a:r>
            <a:r>
              <a:rPr lang="en-US" sz="1200" b="0" kern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eyeGENE</a:t>
            </a: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A2767613-7DB3-4B55-39AA-E1A89E0F9BBE}"/>
              </a:ext>
            </a:extLst>
          </p:cNvPr>
          <p:cNvSpPr/>
          <p:nvPr/>
        </p:nvSpPr>
        <p:spPr>
          <a:xfrm>
            <a:off x="5643147" y="2026075"/>
            <a:ext cx="3293875" cy="509703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Parkinson’s Disease Biomarker Program (PDBP)</a:t>
            </a: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F392359B-DCB5-9386-9799-991D7B4061C6}"/>
              </a:ext>
            </a:extLst>
          </p:cNvPr>
          <p:cNvSpPr/>
          <p:nvPr/>
        </p:nvSpPr>
        <p:spPr>
          <a:xfrm>
            <a:off x="5643147" y="1312392"/>
            <a:ext cx="3293875" cy="612724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Federal Interagency Traumatic Brain Injury Research Informatics System (FITBIR)</a:t>
            </a:r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1B9F2FF7-FE6B-323F-5C28-CD2B703CFD7D}"/>
              </a:ext>
            </a:extLst>
          </p:cNvPr>
          <p:cNvSpPr/>
          <p:nvPr/>
        </p:nvSpPr>
        <p:spPr>
          <a:xfrm>
            <a:off x="134471" y="1138518"/>
            <a:ext cx="1156447" cy="97715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Hexagon 150">
            <a:extLst>
              <a:ext uri="{FF2B5EF4-FFF2-40B4-BE49-F238E27FC236}">
                <a16:creationId xmlns:a16="http://schemas.microsoft.com/office/drawing/2014/main" id="{1A0519F2-5A14-63F5-F59F-960D520CEF03}"/>
              </a:ext>
            </a:extLst>
          </p:cNvPr>
          <p:cNvSpPr/>
          <p:nvPr/>
        </p:nvSpPr>
        <p:spPr>
          <a:xfrm rot="20970230">
            <a:off x="1313328" y="1917062"/>
            <a:ext cx="1319180" cy="113488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Hexagon 151">
            <a:extLst>
              <a:ext uri="{FF2B5EF4-FFF2-40B4-BE49-F238E27FC236}">
                <a16:creationId xmlns:a16="http://schemas.microsoft.com/office/drawing/2014/main" id="{923C8248-4B86-72E5-627F-EF88DBD6F363}"/>
              </a:ext>
            </a:extLst>
          </p:cNvPr>
          <p:cNvSpPr/>
          <p:nvPr/>
        </p:nvSpPr>
        <p:spPr>
          <a:xfrm rot="440029">
            <a:off x="1238455" y="3232425"/>
            <a:ext cx="1156447" cy="977153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Hexagon 152">
            <a:extLst>
              <a:ext uri="{FF2B5EF4-FFF2-40B4-BE49-F238E27FC236}">
                <a16:creationId xmlns:a16="http://schemas.microsoft.com/office/drawing/2014/main" id="{A4EFC284-60B1-2191-EC64-87095DE1EE9F}"/>
              </a:ext>
            </a:extLst>
          </p:cNvPr>
          <p:cNvSpPr/>
          <p:nvPr/>
        </p:nvSpPr>
        <p:spPr>
          <a:xfrm rot="21078809">
            <a:off x="48821" y="2274673"/>
            <a:ext cx="1219199" cy="1030176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Hexagon 153">
            <a:extLst>
              <a:ext uri="{FF2B5EF4-FFF2-40B4-BE49-F238E27FC236}">
                <a16:creationId xmlns:a16="http://schemas.microsoft.com/office/drawing/2014/main" id="{2B5C959C-84E7-A924-6B74-59C0A86E3394}"/>
              </a:ext>
            </a:extLst>
          </p:cNvPr>
          <p:cNvSpPr/>
          <p:nvPr/>
        </p:nvSpPr>
        <p:spPr>
          <a:xfrm rot="21139216">
            <a:off x="87346" y="4630392"/>
            <a:ext cx="1376004" cy="116267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Hexagon 154">
            <a:extLst>
              <a:ext uri="{FF2B5EF4-FFF2-40B4-BE49-F238E27FC236}">
                <a16:creationId xmlns:a16="http://schemas.microsoft.com/office/drawing/2014/main" id="{29BF3AD0-868F-F371-AD19-1278200888E7}"/>
              </a:ext>
            </a:extLst>
          </p:cNvPr>
          <p:cNvSpPr/>
          <p:nvPr/>
        </p:nvSpPr>
        <p:spPr>
          <a:xfrm rot="322247">
            <a:off x="134471" y="3499285"/>
            <a:ext cx="1156447" cy="977153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D9D7BFA-9992-7367-A31E-0CA3D4B93EB1}"/>
              </a:ext>
            </a:extLst>
          </p:cNvPr>
          <p:cNvSpPr txBox="1"/>
          <p:nvPr/>
        </p:nvSpPr>
        <p:spPr>
          <a:xfrm>
            <a:off x="204394" y="1197283"/>
            <a:ext cx="101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ker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Database for Autism Research (NDAR)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AA850C6-21E0-EFFF-6BBC-E784C41865C1}"/>
              </a:ext>
            </a:extLst>
          </p:cNvPr>
          <p:cNvSpPr txBox="1"/>
          <p:nvPr/>
        </p:nvSpPr>
        <p:spPr>
          <a:xfrm rot="20970230">
            <a:off x="1383715" y="2086254"/>
            <a:ext cx="115644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Image Processing, Analysis and Visualization (MIPAV)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5E80005-4458-0407-EFD2-C20A505CEA38}"/>
              </a:ext>
            </a:extLst>
          </p:cNvPr>
          <p:cNvSpPr txBox="1"/>
          <p:nvPr/>
        </p:nvSpPr>
        <p:spPr>
          <a:xfrm rot="440029">
            <a:off x="1289104" y="3394284"/>
            <a:ext cx="1017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NICHD  Clinical Trial Database (CTDB</a:t>
            </a:r>
            <a:r>
              <a:rPr kumimoji="0" lang="en-US" sz="1000" b="0" i="0" u="none" strike="noStrike" kern="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95DBA4D-E317-CFB9-C7CA-4F71A0F312A6}"/>
              </a:ext>
            </a:extLst>
          </p:cNvPr>
          <p:cNvSpPr txBox="1"/>
          <p:nvPr/>
        </p:nvSpPr>
        <p:spPr>
          <a:xfrm rot="21078809">
            <a:off x="69213" y="2461155"/>
            <a:ext cx="1178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NIH </a:t>
            </a:r>
            <a:r>
              <a:rPr lang="en-US" sz="1000" b="0" kern="0">
                <a:latin typeface="Arial" panose="020B0604020202020204" pitchFamily="34" charset="0"/>
                <a:cs typeface="Arial" panose="020B0604020202020204" pitchFamily="34" charset="0"/>
              </a:rPr>
              <a:t>Strategic Plan for Data Science </a:t>
            </a:r>
            <a:r>
              <a:rPr kumimoji="0" lang="en-US" sz="1000" b="0" i="0" u="none" strike="noStrike" kern="0" cap="none" spc="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&amp; FAIR - ODSS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370C991-8126-05CE-6CB1-38B7EDF9018E}"/>
              </a:ext>
            </a:extLst>
          </p:cNvPr>
          <p:cNvSpPr txBox="1"/>
          <p:nvPr/>
        </p:nvSpPr>
        <p:spPr>
          <a:xfrm rot="21139216">
            <a:off x="87346" y="4703895"/>
            <a:ext cx="13760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>
                <a:latin typeface="Arial" panose="020B0604020202020204" pitchFamily="34" charset="0"/>
                <a:cs typeface="Arial" panose="020B0604020202020204" pitchFamily="34" charset="0"/>
              </a:rPr>
              <a:t>Trans-NIH </a:t>
            </a:r>
            <a:r>
              <a:rPr lang="en-US" sz="1000" b="0" kern="0" err="1">
                <a:latin typeface="Arial" panose="020B0604020202020204" pitchFamily="34" charset="0"/>
                <a:cs typeface="Arial" panose="020B0604020202020204" pitchFamily="34" charset="0"/>
              </a:rPr>
              <a:t>BioMedical</a:t>
            </a:r>
            <a:r>
              <a:rPr lang="en-US" sz="1000" b="0" kern="0">
                <a:latin typeface="Arial" panose="020B0604020202020204" pitchFamily="34" charset="0"/>
                <a:cs typeface="Arial" panose="020B0604020202020204" pitchFamily="34" charset="0"/>
              </a:rPr>
              <a:t> Informatics Coordinating Committee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>
                <a:latin typeface="Arial" panose="020B0604020202020204" pitchFamily="34" charset="0"/>
                <a:cs typeface="Arial" panose="020B0604020202020204" pitchFamily="34" charset="0"/>
              </a:rPr>
              <a:t>(BMIC)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A24F35C-F006-0B78-FFFF-310443F5A824}"/>
              </a:ext>
            </a:extLst>
          </p:cNvPr>
          <p:cNvSpPr txBox="1"/>
          <p:nvPr/>
        </p:nvSpPr>
        <p:spPr>
          <a:xfrm rot="322247">
            <a:off x="201707" y="3710862"/>
            <a:ext cx="1029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kern="0">
                <a:latin typeface="Arial" panose="020B0604020202020204" pitchFamily="34" charset="0"/>
                <a:cs typeface="Arial" panose="020B0604020202020204" pitchFamily="34" charset="0"/>
              </a:rPr>
              <a:t>Common Data Elements (CDE TF)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Hexagon 169">
            <a:extLst>
              <a:ext uri="{FF2B5EF4-FFF2-40B4-BE49-F238E27FC236}">
                <a16:creationId xmlns:a16="http://schemas.microsoft.com/office/drawing/2014/main" id="{1F4D71AB-9F77-601B-0E74-CD4C12C9F51E}"/>
              </a:ext>
            </a:extLst>
          </p:cNvPr>
          <p:cNvSpPr/>
          <p:nvPr/>
        </p:nvSpPr>
        <p:spPr>
          <a:xfrm rot="440029">
            <a:off x="2721017" y="2918040"/>
            <a:ext cx="363827" cy="30742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Hexagon 170">
            <a:extLst>
              <a:ext uri="{FF2B5EF4-FFF2-40B4-BE49-F238E27FC236}">
                <a16:creationId xmlns:a16="http://schemas.microsoft.com/office/drawing/2014/main" id="{40C44236-38B5-A77B-3E27-98A3114F2D19}"/>
              </a:ext>
            </a:extLst>
          </p:cNvPr>
          <p:cNvSpPr/>
          <p:nvPr/>
        </p:nvSpPr>
        <p:spPr>
          <a:xfrm rot="20519055">
            <a:off x="1258858" y="4360187"/>
            <a:ext cx="363827" cy="30742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Hexagon 171">
            <a:extLst>
              <a:ext uri="{FF2B5EF4-FFF2-40B4-BE49-F238E27FC236}">
                <a16:creationId xmlns:a16="http://schemas.microsoft.com/office/drawing/2014/main" id="{D7614785-581B-DAD3-4940-609FFBE25FCB}"/>
              </a:ext>
            </a:extLst>
          </p:cNvPr>
          <p:cNvSpPr/>
          <p:nvPr/>
        </p:nvSpPr>
        <p:spPr>
          <a:xfrm rot="440029">
            <a:off x="1062469" y="2079501"/>
            <a:ext cx="296535" cy="25056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Hexagon 172">
            <a:extLst>
              <a:ext uri="{FF2B5EF4-FFF2-40B4-BE49-F238E27FC236}">
                <a16:creationId xmlns:a16="http://schemas.microsoft.com/office/drawing/2014/main" id="{CC308C5B-82B7-ED0A-3AC2-5AC3A0954EFC}"/>
              </a:ext>
            </a:extLst>
          </p:cNvPr>
          <p:cNvSpPr/>
          <p:nvPr/>
        </p:nvSpPr>
        <p:spPr>
          <a:xfrm rot="440029">
            <a:off x="144155" y="5886392"/>
            <a:ext cx="298207" cy="25197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4" name="Hexagon 173">
            <a:extLst>
              <a:ext uri="{FF2B5EF4-FFF2-40B4-BE49-F238E27FC236}">
                <a16:creationId xmlns:a16="http://schemas.microsoft.com/office/drawing/2014/main" id="{F9020283-EC5C-935C-8ABF-32E5E7012DDB}"/>
              </a:ext>
            </a:extLst>
          </p:cNvPr>
          <p:cNvSpPr/>
          <p:nvPr/>
        </p:nvSpPr>
        <p:spPr>
          <a:xfrm rot="440029">
            <a:off x="1451868" y="4726718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5" name="Hexagon 174">
            <a:extLst>
              <a:ext uri="{FF2B5EF4-FFF2-40B4-BE49-F238E27FC236}">
                <a16:creationId xmlns:a16="http://schemas.microsoft.com/office/drawing/2014/main" id="{5DC4CB27-9E84-226D-C9E1-5BE92BD66FE5}"/>
              </a:ext>
            </a:extLst>
          </p:cNvPr>
          <p:cNvSpPr/>
          <p:nvPr/>
        </p:nvSpPr>
        <p:spPr>
          <a:xfrm rot="440029">
            <a:off x="1184697" y="3085881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6" name="Hexagon 175">
            <a:extLst>
              <a:ext uri="{FF2B5EF4-FFF2-40B4-BE49-F238E27FC236}">
                <a16:creationId xmlns:a16="http://schemas.microsoft.com/office/drawing/2014/main" id="{55AD0F4C-95F0-AC10-D590-C5EEF3A5BC35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59368" y="3327607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7" name="Hexagon 176">
            <a:extLst>
              <a:ext uri="{FF2B5EF4-FFF2-40B4-BE49-F238E27FC236}">
                <a16:creationId xmlns:a16="http://schemas.microsoft.com/office/drawing/2014/main" id="{A7648EE1-968C-04DD-83E5-123E03C621EE}"/>
              </a:ext>
            </a:extLst>
          </p:cNvPr>
          <p:cNvSpPr>
            <a:spLocks noChangeAspect="1"/>
          </p:cNvSpPr>
          <p:nvPr/>
        </p:nvSpPr>
        <p:spPr>
          <a:xfrm rot="20519055">
            <a:off x="38804" y="4467698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Hexagon 177">
            <a:extLst>
              <a:ext uri="{FF2B5EF4-FFF2-40B4-BE49-F238E27FC236}">
                <a16:creationId xmlns:a16="http://schemas.microsoft.com/office/drawing/2014/main" id="{AA1BA86D-AEAB-2E1E-51F6-ACB5E4840241}"/>
              </a:ext>
            </a:extLst>
          </p:cNvPr>
          <p:cNvSpPr>
            <a:spLocks noChangeAspect="1"/>
          </p:cNvSpPr>
          <p:nvPr/>
        </p:nvSpPr>
        <p:spPr>
          <a:xfrm rot="20519055">
            <a:off x="3185783" y="3240798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Hexagon 178">
            <a:extLst>
              <a:ext uri="{FF2B5EF4-FFF2-40B4-BE49-F238E27FC236}">
                <a16:creationId xmlns:a16="http://schemas.microsoft.com/office/drawing/2014/main" id="{486011DE-1F5B-F92B-8B84-FA99229556B1}"/>
              </a:ext>
            </a:extLst>
          </p:cNvPr>
          <p:cNvSpPr/>
          <p:nvPr/>
        </p:nvSpPr>
        <p:spPr>
          <a:xfrm rot="440029">
            <a:off x="36732" y="951982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0" name="Hexagon 179">
            <a:extLst>
              <a:ext uri="{FF2B5EF4-FFF2-40B4-BE49-F238E27FC236}">
                <a16:creationId xmlns:a16="http://schemas.microsoft.com/office/drawing/2014/main" id="{6EDD72C8-DC53-56DE-4BC2-C8A01BA7235B}"/>
              </a:ext>
            </a:extLst>
          </p:cNvPr>
          <p:cNvSpPr>
            <a:spLocks noChangeAspect="1"/>
          </p:cNvSpPr>
          <p:nvPr/>
        </p:nvSpPr>
        <p:spPr>
          <a:xfrm rot="20519055">
            <a:off x="3415926" y="3536360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Hexagon 180">
            <a:extLst>
              <a:ext uri="{FF2B5EF4-FFF2-40B4-BE49-F238E27FC236}">
                <a16:creationId xmlns:a16="http://schemas.microsoft.com/office/drawing/2014/main" id="{451E79A5-DECE-ED97-F922-59EC67020227}"/>
              </a:ext>
            </a:extLst>
          </p:cNvPr>
          <p:cNvSpPr/>
          <p:nvPr/>
        </p:nvSpPr>
        <p:spPr>
          <a:xfrm rot="440029">
            <a:off x="2393231" y="3155046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2" name="Hexagon 181">
            <a:extLst>
              <a:ext uri="{FF2B5EF4-FFF2-40B4-BE49-F238E27FC236}">
                <a16:creationId xmlns:a16="http://schemas.microsoft.com/office/drawing/2014/main" id="{CB7AC05A-48AB-4F50-F5F6-923C1D4AF167}"/>
              </a:ext>
            </a:extLst>
          </p:cNvPr>
          <p:cNvSpPr>
            <a:spLocks noChangeAspect="1"/>
          </p:cNvSpPr>
          <p:nvPr/>
        </p:nvSpPr>
        <p:spPr>
          <a:xfrm rot="440029" flipH="1" flipV="1">
            <a:off x="3476236" y="3258201"/>
            <a:ext cx="188483" cy="159261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3" name="Hexagon 182">
            <a:extLst>
              <a:ext uri="{FF2B5EF4-FFF2-40B4-BE49-F238E27FC236}">
                <a16:creationId xmlns:a16="http://schemas.microsoft.com/office/drawing/2014/main" id="{5D7647BA-0C3A-3620-EFE5-A8B43C4DDCAE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569210" y="2836282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4" name="Hexagon 183">
            <a:extLst>
              <a:ext uri="{FF2B5EF4-FFF2-40B4-BE49-F238E27FC236}">
                <a16:creationId xmlns:a16="http://schemas.microsoft.com/office/drawing/2014/main" id="{A8AF9E80-3A62-EF99-1083-6EA21E9EE02D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981205" y="3330640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5" name="Hexagon 184">
            <a:extLst>
              <a:ext uri="{FF2B5EF4-FFF2-40B4-BE49-F238E27FC236}">
                <a16:creationId xmlns:a16="http://schemas.microsoft.com/office/drawing/2014/main" id="{61318AD0-3E3A-64FA-86A1-C5DC4190836A}"/>
              </a:ext>
            </a:extLst>
          </p:cNvPr>
          <p:cNvSpPr/>
          <p:nvPr/>
        </p:nvSpPr>
        <p:spPr>
          <a:xfrm rot="20519055">
            <a:off x="1919170" y="4725618"/>
            <a:ext cx="363827" cy="30742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Hexagon 185">
            <a:extLst>
              <a:ext uri="{FF2B5EF4-FFF2-40B4-BE49-F238E27FC236}">
                <a16:creationId xmlns:a16="http://schemas.microsoft.com/office/drawing/2014/main" id="{CDE8F198-09AB-05B0-C889-5B40AF189B05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1719620" y="4987872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7" name="Hexagon 186">
            <a:extLst>
              <a:ext uri="{FF2B5EF4-FFF2-40B4-BE49-F238E27FC236}">
                <a16:creationId xmlns:a16="http://schemas.microsoft.com/office/drawing/2014/main" id="{2AD5DF32-6776-143E-38B9-40D171B0A412}"/>
              </a:ext>
            </a:extLst>
          </p:cNvPr>
          <p:cNvSpPr>
            <a:spLocks noChangeAspect="1"/>
          </p:cNvSpPr>
          <p:nvPr/>
        </p:nvSpPr>
        <p:spPr>
          <a:xfrm rot="20519055">
            <a:off x="1792385" y="4542883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Hexagon 187">
            <a:extLst>
              <a:ext uri="{FF2B5EF4-FFF2-40B4-BE49-F238E27FC236}">
                <a16:creationId xmlns:a16="http://schemas.microsoft.com/office/drawing/2014/main" id="{60ED07D2-C309-9D91-D6CC-327A584CAFC9}"/>
              </a:ext>
            </a:extLst>
          </p:cNvPr>
          <p:cNvSpPr/>
          <p:nvPr/>
        </p:nvSpPr>
        <p:spPr>
          <a:xfrm rot="440029">
            <a:off x="2263421" y="4474468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9" name="Hexagon 188">
            <a:extLst>
              <a:ext uri="{FF2B5EF4-FFF2-40B4-BE49-F238E27FC236}">
                <a16:creationId xmlns:a16="http://schemas.microsoft.com/office/drawing/2014/main" id="{EDBBD8A6-08D0-E295-6B5D-1077F73613B8}"/>
              </a:ext>
            </a:extLst>
          </p:cNvPr>
          <p:cNvSpPr>
            <a:spLocks noChangeAspect="1"/>
          </p:cNvSpPr>
          <p:nvPr/>
        </p:nvSpPr>
        <p:spPr>
          <a:xfrm rot="20519055">
            <a:off x="2588528" y="4597641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Hexagon 189">
            <a:extLst>
              <a:ext uri="{FF2B5EF4-FFF2-40B4-BE49-F238E27FC236}">
                <a16:creationId xmlns:a16="http://schemas.microsoft.com/office/drawing/2014/main" id="{EA4202C3-3F5B-26F9-6A61-6FF295AB0ED6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1500378" y="1752214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1" name="Hexagon 190">
            <a:extLst>
              <a:ext uri="{FF2B5EF4-FFF2-40B4-BE49-F238E27FC236}">
                <a16:creationId xmlns:a16="http://schemas.microsoft.com/office/drawing/2014/main" id="{F2F9538D-5CC0-2B74-4E6C-6913AE43F1D8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1322267" y="1858991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2" name="Hexagon 191">
            <a:extLst>
              <a:ext uri="{FF2B5EF4-FFF2-40B4-BE49-F238E27FC236}">
                <a16:creationId xmlns:a16="http://schemas.microsoft.com/office/drawing/2014/main" id="{7789CA46-9007-EDD1-7EC4-8827DD906C18}"/>
              </a:ext>
            </a:extLst>
          </p:cNvPr>
          <p:cNvSpPr/>
          <p:nvPr/>
        </p:nvSpPr>
        <p:spPr>
          <a:xfrm rot="440029">
            <a:off x="2744432" y="3347241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3" name="Hexagon 192">
            <a:extLst>
              <a:ext uri="{FF2B5EF4-FFF2-40B4-BE49-F238E27FC236}">
                <a16:creationId xmlns:a16="http://schemas.microsoft.com/office/drawing/2014/main" id="{4225997A-579E-6A8A-2846-23BFF19C2B85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043087" y="4394725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4" name="Hexagon 193">
            <a:extLst>
              <a:ext uri="{FF2B5EF4-FFF2-40B4-BE49-F238E27FC236}">
                <a16:creationId xmlns:a16="http://schemas.microsoft.com/office/drawing/2014/main" id="{FA52E600-3D79-C179-FBC1-BCEDB16BD433}"/>
              </a:ext>
            </a:extLst>
          </p:cNvPr>
          <p:cNvSpPr>
            <a:spLocks noChangeAspect="1"/>
          </p:cNvSpPr>
          <p:nvPr/>
        </p:nvSpPr>
        <p:spPr>
          <a:xfrm rot="20519055">
            <a:off x="3089246" y="4125234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Hexagon 194">
            <a:extLst>
              <a:ext uri="{FF2B5EF4-FFF2-40B4-BE49-F238E27FC236}">
                <a16:creationId xmlns:a16="http://schemas.microsoft.com/office/drawing/2014/main" id="{25FB3CCD-F4C7-3F5B-102B-0463A9110C46}"/>
              </a:ext>
            </a:extLst>
          </p:cNvPr>
          <p:cNvSpPr/>
          <p:nvPr/>
        </p:nvSpPr>
        <p:spPr>
          <a:xfrm rot="440029">
            <a:off x="2756286" y="3882866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6" name="Hexagon 195">
            <a:extLst>
              <a:ext uri="{FF2B5EF4-FFF2-40B4-BE49-F238E27FC236}">
                <a16:creationId xmlns:a16="http://schemas.microsoft.com/office/drawing/2014/main" id="{C5536070-F1C8-62E5-1F67-68E15FFEDE2B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844935" y="4208097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7" name="Hexagon 196">
            <a:extLst>
              <a:ext uri="{FF2B5EF4-FFF2-40B4-BE49-F238E27FC236}">
                <a16:creationId xmlns:a16="http://schemas.microsoft.com/office/drawing/2014/main" id="{03D5C066-FF03-A174-3E5B-25119E915E85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587851" y="4152090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8" name="Hexagon 197">
            <a:extLst>
              <a:ext uri="{FF2B5EF4-FFF2-40B4-BE49-F238E27FC236}">
                <a16:creationId xmlns:a16="http://schemas.microsoft.com/office/drawing/2014/main" id="{5467C579-CAC5-5960-3E63-3A488BDDA6ED}"/>
              </a:ext>
            </a:extLst>
          </p:cNvPr>
          <p:cNvSpPr>
            <a:spLocks noChangeAspect="1"/>
          </p:cNvSpPr>
          <p:nvPr/>
        </p:nvSpPr>
        <p:spPr>
          <a:xfrm rot="20519055">
            <a:off x="2325254" y="4129505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Hexagon 198">
            <a:extLst>
              <a:ext uri="{FF2B5EF4-FFF2-40B4-BE49-F238E27FC236}">
                <a16:creationId xmlns:a16="http://schemas.microsoft.com/office/drawing/2014/main" id="{62DACB33-49B4-F750-88E6-6A0576128882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3552729" y="3874865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0" name="Hexagon 199">
            <a:extLst>
              <a:ext uri="{FF2B5EF4-FFF2-40B4-BE49-F238E27FC236}">
                <a16:creationId xmlns:a16="http://schemas.microsoft.com/office/drawing/2014/main" id="{BF27D564-F9AE-731C-71AD-1FB7B94A73DB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507183" y="3888708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1" name="Hexagon 200">
            <a:extLst>
              <a:ext uri="{FF2B5EF4-FFF2-40B4-BE49-F238E27FC236}">
                <a16:creationId xmlns:a16="http://schemas.microsoft.com/office/drawing/2014/main" id="{9E8763AF-F7DB-5481-8498-680B1B0A0859}"/>
              </a:ext>
            </a:extLst>
          </p:cNvPr>
          <p:cNvSpPr>
            <a:spLocks noChangeAspect="1"/>
          </p:cNvSpPr>
          <p:nvPr/>
        </p:nvSpPr>
        <p:spPr>
          <a:xfrm rot="20519055">
            <a:off x="2518207" y="3570331"/>
            <a:ext cx="216436" cy="182880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Hexagon 201">
            <a:extLst>
              <a:ext uri="{FF2B5EF4-FFF2-40B4-BE49-F238E27FC236}">
                <a16:creationId xmlns:a16="http://schemas.microsoft.com/office/drawing/2014/main" id="{061600B2-DA49-14C9-0441-412D39C3727F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895421" y="3677188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3" name="Hexagon 202">
            <a:extLst>
              <a:ext uri="{FF2B5EF4-FFF2-40B4-BE49-F238E27FC236}">
                <a16:creationId xmlns:a16="http://schemas.microsoft.com/office/drawing/2014/main" id="{0CAE26EA-5263-E90E-6357-835D4445F567}"/>
              </a:ext>
            </a:extLst>
          </p:cNvPr>
          <p:cNvSpPr/>
          <p:nvPr/>
        </p:nvSpPr>
        <p:spPr>
          <a:xfrm rot="440029">
            <a:off x="3095633" y="3556775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4" name="Hexagon 203">
            <a:extLst>
              <a:ext uri="{FF2B5EF4-FFF2-40B4-BE49-F238E27FC236}">
                <a16:creationId xmlns:a16="http://schemas.microsoft.com/office/drawing/2014/main" id="{2F7DE8F6-A9E5-8DC2-A9BB-344E16AE9E42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3172230" y="3888708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5" name="Hexagon 204">
            <a:extLst>
              <a:ext uri="{FF2B5EF4-FFF2-40B4-BE49-F238E27FC236}">
                <a16:creationId xmlns:a16="http://schemas.microsoft.com/office/drawing/2014/main" id="{61F0FB8D-91F9-FA72-74D1-9C7124DA5906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1317709" y="2856036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6" name="Hexagon 205">
            <a:extLst>
              <a:ext uri="{FF2B5EF4-FFF2-40B4-BE49-F238E27FC236}">
                <a16:creationId xmlns:a16="http://schemas.microsoft.com/office/drawing/2014/main" id="{DDB3FFD8-D1A3-32E1-2D92-C1AD13D9C387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134489" y="3518201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7" name="Hexagon 206">
            <a:extLst>
              <a:ext uri="{FF2B5EF4-FFF2-40B4-BE49-F238E27FC236}">
                <a16:creationId xmlns:a16="http://schemas.microsoft.com/office/drawing/2014/main" id="{EE74B17D-9758-FD83-8783-1ACDF960D9FA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96819" y="2055354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8" name="Hexagon 207">
            <a:extLst>
              <a:ext uri="{FF2B5EF4-FFF2-40B4-BE49-F238E27FC236}">
                <a16:creationId xmlns:a16="http://schemas.microsoft.com/office/drawing/2014/main" id="{A886F9BE-206F-D74C-94C6-76B31DD25579}"/>
              </a:ext>
            </a:extLst>
          </p:cNvPr>
          <p:cNvSpPr/>
          <p:nvPr/>
        </p:nvSpPr>
        <p:spPr>
          <a:xfrm rot="440029">
            <a:off x="-9594" y="5510067"/>
            <a:ext cx="248520" cy="209990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9" name="Hexagon 208">
            <a:extLst>
              <a:ext uri="{FF2B5EF4-FFF2-40B4-BE49-F238E27FC236}">
                <a16:creationId xmlns:a16="http://schemas.microsoft.com/office/drawing/2014/main" id="{D84F1201-9523-8B19-F6AE-18642675B9CB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56267" y="4748011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3" name="Hexagon 212">
            <a:extLst>
              <a:ext uri="{FF2B5EF4-FFF2-40B4-BE49-F238E27FC236}">
                <a16:creationId xmlns:a16="http://schemas.microsoft.com/office/drawing/2014/main" id="{25097604-0CC8-3E94-9D24-22CDF8174FC5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3756784" y="3653840"/>
            <a:ext cx="140349" cy="118590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14" name="Hexagon 213">
            <a:extLst>
              <a:ext uri="{FF2B5EF4-FFF2-40B4-BE49-F238E27FC236}">
                <a16:creationId xmlns:a16="http://schemas.microsoft.com/office/drawing/2014/main" id="{66091FF5-8E1D-11F4-1442-4DD13A5CDAA6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8296" y="1281279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7A1EFBE-1205-4E3A-1231-A50A285CC1B0}"/>
              </a:ext>
            </a:extLst>
          </p:cNvPr>
          <p:cNvGrpSpPr/>
          <p:nvPr/>
        </p:nvGrpSpPr>
        <p:grpSpPr>
          <a:xfrm>
            <a:off x="3188563" y="2561218"/>
            <a:ext cx="2244593" cy="2233188"/>
            <a:chOff x="3785391" y="2576320"/>
            <a:chExt cx="2325858" cy="2233188"/>
          </a:xfrm>
        </p:grpSpPr>
        <p:sp>
          <p:nvSpPr>
            <p:cNvPr id="216" name="Hexagon 215">
              <a:extLst>
                <a:ext uri="{FF2B5EF4-FFF2-40B4-BE49-F238E27FC236}">
                  <a16:creationId xmlns:a16="http://schemas.microsoft.com/office/drawing/2014/main" id="{32D229A1-1529-248E-AD07-E0695372A992}"/>
                </a:ext>
              </a:extLst>
            </p:cNvPr>
            <p:cNvSpPr/>
            <p:nvPr/>
          </p:nvSpPr>
          <p:spPr>
            <a:xfrm>
              <a:off x="4519448" y="2576320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Hexagon 216">
              <a:extLst>
                <a:ext uri="{FF2B5EF4-FFF2-40B4-BE49-F238E27FC236}">
                  <a16:creationId xmlns:a16="http://schemas.microsoft.com/office/drawing/2014/main" id="{4AF05A5C-0D6F-1D41-4EEE-F171476A5F0D}"/>
                </a:ext>
              </a:extLst>
            </p:cNvPr>
            <p:cNvSpPr/>
            <p:nvPr/>
          </p:nvSpPr>
          <p:spPr>
            <a:xfrm>
              <a:off x="4519448" y="3335158"/>
              <a:ext cx="868145" cy="72144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Hexagon 217">
              <a:extLst>
                <a:ext uri="{FF2B5EF4-FFF2-40B4-BE49-F238E27FC236}">
                  <a16:creationId xmlns:a16="http://schemas.microsoft.com/office/drawing/2014/main" id="{2B267D5A-F3E5-3A60-713A-0946E8CCD038}"/>
                </a:ext>
              </a:extLst>
            </p:cNvPr>
            <p:cNvSpPr/>
            <p:nvPr/>
          </p:nvSpPr>
          <p:spPr>
            <a:xfrm>
              <a:off x="4519447" y="4088068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Hexagon 218">
              <a:extLst>
                <a:ext uri="{FF2B5EF4-FFF2-40B4-BE49-F238E27FC236}">
                  <a16:creationId xmlns:a16="http://schemas.microsoft.com/office/drawing/2014/main" id="{B04560CB-C95E-F875-126C-539201B91D2B}"/>
                </a:ext>
              </a:extLst>
            </p:cNvPr>
            <p:cNvSpPr/>
            <p:nvPr/>
          </p:nvSpPr>
          <p:spPr>
            <a:xfrm>
              <a:off x="5239461" y="2954161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Hexagon 219">
              <a:extLst>
                <a:ext uri="{FF2B5EF4-FFF2-40B4-BE49-F238E27FC236}">
                  <a16:creationId xmlns:a16="http://schemas.microsoft.com/office/drawing/2014/main" id="{4D2A6E15-1A19-F7D6-1DC1-EF0F939CFD13}"/>
                </a:ext>
              </a:extLst>
            </p:cNvPr>
            <p:cNvSpPr/>
            <p:nvPr/>
          </p:nvSpPr>
          <p:spPr>
            <a:xfrm>
              <a:off x="5243104" y="3712456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Hexagon 220">
              <a:extLst>
                <a:ext uri="{FF2B5EF4-FFF2-40B4-BE49-F238E27FC236}">
                  <a16:creationId xmlns:a16="http://schemas.microsoft.com/office/drawing/2014/main" id="{0A95454C-8775-1CD9-FF8E-C2B46C0E931A}"/>
                </a:ext>
              </a:extLst>
            </p:cNvPr>
            <p:cNvSpPr/>
            <p:nvPr/>
          </p:nvSpPr>
          <p:spPr>
            <a:xfrm>
              <a:off x="3785391" y="2964390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Hexagon 221">
              <a:extLst>
                <a:ext uri="{FF2B5EF4-FFF2-40B4-BE49-F238E27FC236}">
                  <a16:creationId xmlns:a16="http://schemas.microsoft.com/office/drawing/2014/main" id="{D9167EF8-C3D4-219A-42F0-5B603E459EA4}"/>
                </a:ext>
              </a:extLst>
            </p:cNvPr>
            <p:cNvSpPr/>
            <p:nvPr/>
          </p:nvSpPr>
          <p:spPr>
            <a:xfrm>
              <a:off x="3801509" y="3711613"/>
              <a:ext cx="868145" cy="721440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6" name="Hexagon 225">
            <a:extLst>
              <a:ext uri="{FF2B5EF4-FFF2-40B4-BE49-F238E27FC236}">
                <a16:creationId xmlns:a16="http://schemas.microsoft.com/office/drawing/2014/main" id="{BDE52404-3C0A-6989-0DE9-1ED55A7BBCE1}"/>
              </a:ext>
            </a:extLst>
          </p:cNvPr>
          <p:cNvSpPr/>
          <p:nvPr/>
        </p:nvSpPr>
        <p:spPr>
          <a:xfrm>
            <a:off x="3419699" y="2920768"/>
            <a:ext cx="1723913" cy="1511857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BRICS </a:t>
            </a:r>
          </a:p>
          <a:p>
            <a:pPr algn="ctr"/>
            <a:r>
              <a:rPr lang="en-US" sz="1600" b="1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lang="en-US" sz="12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sp>
        <p:nvSpPr>
          <p:cNvPr id="241" name="Rounded Rectangle 240">
            <a:extLst>
              <a:ext uri="{FF2B5EF4-FFF2-40B4-BE49-F238E27FC236}">
                <a16:creationId xmlns:a16="http://schemas.microsoft.com/office/drawing/2014/main" id="{0630F627-3F7A-A691-3729-8740852A2DB7}"/>
              </a:ext>
            </a:extLst>
          </p:cNvPr>
          <p:cNvSpPr/>
          <p:nvPr/>
        </p:nvSpPr>
        <p:spPr>
          <a:xfrm>
            <a:off x="5664951" y="3314472"/>
            <a:ext cx="3272071" cy="508143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for Neuroscience and Regenerative Medicine (CNRM)</a:t>
            </a:r>
          </a:p>
        </p:txBody>
      </p:sp>
      <p:sp>
        <p:nvSpPr>
          <p:cNvPr id="242" name="Rounded Rectangle 241">
            <a:extLst>
              <a:ext uri="{FF2B5EF4-FFF2-40B4-BE49-F238E27FC236}">
                <a16:creationId xmlns:a16="http://schemas.microsoft.com/office/drawing/2014/main" id="{F5B767AC-4514-F520-DE31-47034FE5E548}"/>
              </a:ext>
            </a:extLst>
          </p:cNvPr>
          <p:cNvSpPr/>
          <p:nvPr/>
        </p:nvSpPr>
        <p:spPr>
          <a:xfrm>
            <a:off x="5654048" y="3924483"/>
            <a:ext cx="3306368" cy="508143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Clinical Informatics System for Trials and Research (</a:t>
            </a:r>
            <a:r>
              <a:rPr lang="en-US" sz="1200" b="0" kern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CiSTAR</a:t>
            </a: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ECE5C9A2-AA53-7966-0630-808C6BE76DFA}"/>
              </a:ext>
            </a:extLst>
          </p:cNvPr>
          <p:cNvSpPr/>
          <p:nvPr/>
        </p:nvSpPr>
        <p:spPr>
          <a:xfrm>
            <a:off x="5647802" y="4534494"/>
            <a:ext cx="3306367" cy="404872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Rare Diseases Repository (GRDR)</a:t>
            </a:r>
          </a:p>
        </p:txBody>
      </p:sp>
      <p:sp>
        <p:nvSpPr>
          <p:cNvPr id="244" name="Rounded Rectangle 243">
            <a:extLst>
              <a:ext uri="{FF2B5EF4-FFF2-40B4-BE49-F238E27FC236}">
                <a16:creationId xmlns:a16="http://schemas.microsoft.com/office/drawing/2014/main" id="{CA3A3E8B-66ED-FE5C-D1FD-4A32143195F1}"/>
              </a:ext>
            </a:extLst>
          </p:cNvPr>
          <p:cNvSpPr/>
          <p:nvPr/>
        </p:nvSpPr>
        <p:spPr>
          <a:xfrm>
            <a:off x="5664951" y="5030028"/>
            <a:ext cx="3289218" cy="497296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Data Repository for Nursing Science (</a:t>
            </a:r>
            <a:r>
              <a:rPr lang="en-US" sz="1200" b="0" kern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cdRNS</a:t>
            </a: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245" name="Rounded Rectangle 244">
            <a:extLst>
              <a:ext uri="{FF2B5EF4-FFF2-40B4-BE49-F238E27FC236}">
                <a16:creationId xmlns:a16="http://schemas.microsoft.com/office/drawing/2014/main" id="{3CE4A723-C668-5C8E-E82D-8E65F3FD86F3}"/>
              </a:ext>
            </a:extLst>
          </p:cNvPr>
          <p:cNvSpPr/>
          <p:nvPr/>
        </p:nvSpPr>
        <p:spPr>
          <a:xfrm>
            <a:off x="5664951" y="5627385"/>
            <a:ext cx="3289218" cy="359119"/>
          </a:xfrm>
          <a:prstGeom prst="roundRect">
            <a:avLst>
              <a:gd name="adj" fmla="val 14746"/>
            </a:avLst>
          </a:prstGeom>
          <a:solidFill>
            <a:srgbClr val="1C2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ker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Trauma Institute (NTI)</a:t>
            </a:r>
          </a:p>
        </p:txBody>
      </p:sp>
      <p:cxnSp>
        <p:nvCxnSpPr>
          <p:cNvPr id="247" name="Curved Connector 246">
            <a:extLst>
              <a:ext uri="{FF2B5EF4-FFF2-40B4-BE49-F238E27FC236}">
                <a16:creationId xmlns:a16="http://schemas.microsoft.com/office/drawing/2014/main" id="{5C094FEF-7BAC-72EA-8715-0F983B465A2A}"/>
              </a:ext>
            </a:extLst>
          </p:cNvPr>
          <p:cNvCxnSpPr>
            <a:stCxn id="216" idx="4"/>
            <a:endCxn id="235" idx="1"/>
          </p:cNvCxnSpPr>
          <p:nvPr/>
        </p:nvCxnSpPr>
        <p:spPr>
          <a:xfrm rot="5400000" flipH="1" flipV="1">
            <a:off x="4389007" y="1307079"/>
            <a:ext cx="942464" cy="1565815"/>
          </a:xfrm>
          <a:prstGeom prst="curvedConnector2">
            <a:avLst/>
          </a:prstGeom>
          <a:ln w="25400" cmpd="sng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urved Connector 248">
            <a:extLst>
              <a:ext uri="{FF2B5EF4-FFF2-40B4-BE49-F238E27FC236}">
                <a16:creationId xmlns:a16="http://schemas.microsoft.com/office/drawing/2014/main" id="{CEFA2905-83EE-9F77-7829-38F11E761288}"/>
              </a:ext>
            </a:extLst>
          </p:cNvPr>
          <p:cNvCxnSpPr>
            <a:stCxn id="219" idx="4"/>
            <a:endCxn id="238" idx="1"/>
          </p:cNvCxnSpPr>
          <p:nvPr/>
        </p:nvCxnSpPr>
        <p:spPr>
          <a:xfrm rot="5400000" flipH="1" flipV="1">
            <a:off x="4878601" y="2174514"/>
            <a:ext cx="658132" cy="870959"/>
          </a:xfrm>
          <a:prstGeom prst="curved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>
            <a:extLst>
              <a:ext uri="{FF2B5EF4-FFF2-40B4-BE49-F238E27FC236}">
                <a16:creationId xmlns:a16="http://schemas.microsoft.com/office/drawing/2014/main" id="{B49E3DB5-C4F9-FAC5-450D-D2D9DDA7964F}"/>
              </a:ext>
            </a:extLst>
          </p:cNvPr>
          <p:cNvCxnSpPr>
            <a:stCxn id="219" idx="5"/>
            <a:endCxn id="240" idx="1"/>
          </p:cNvCxnSpPr>
          <p:nvPr/>
        </p:nvCxnSpPr>
        <p:spPr>
          <a:xfrm rot="5400000" flipH="1" flipV="1">
            <a:off x="5442519" y="2727530"/>
            <a:ext cx="18291" cy="404768"/>
          </a:xfrm>
          <a:prstGeom prst="curved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urved Connector 252">
            <a:extLst>
              <a:ext uri="{FF2B5EF4-FFF2-40B4-BE49-F238E27FC236}">
                <a16:creationId xmlns:a16="http://schemas.microsoft.com/office/drawing/2014/main" id="{973822F6-546C-97A0-7AA6-24D400D57317}"/>
              </a:ext>
            </a:extLst>
          </p:cNvPr>
          <p:cNvCxnSpPr>
            <a:cxnSpLocks/>
            <a:stCxn id="219" idx="0"/>
            <a:endCxn id="241" idx="1"/>
          </p:cNvCxnSpPr>
          <p:nvPr/>
        </p:nvCxnSpPr>
        <p:spPr>
          <a:xfrm>
            <a:off x="5429640" y="3299779"/>
            <a:ext cx="235311" cy="268765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Curved Connector 254">
            <a:extLst>
              <a:ext uri="{FF2B5EF4-FFF2-40B4-BE49-F238E27FC236}">
                <a16:creationId xmlns:a16="http://schemas.microsoft.com/office/drawing/2014/main" id="{B61418C2-5836-A676-5F79-666591F7787F}"/>
              </a:ext>
            </a:extLst>
          </p:cNvPr>
          <p:cNvCxnSpPr>
            <a:cxnSpLocks/>
            <a:stCxn id="222" idx="2"/>
            <a:endCxn id="245" idx="1"/>
          </p:cNvCxnSpPr>
          <p:nvPr/>
        </p:nvCxnSpPr>
        <p:spPr>
          <a:xfrm rot="16200000" flipH="1">
            <a:off x="3830217" y="3972211"/>
            <a:ext cx="1388994" cy="2280473"/>
          </a:xfrm>
          <a:prstGeom prst="curved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urved Connector 261">
            <a:extLst>
              <a:ext uri="{FF2B5EF4-FFF2-40B4-BE49-F238E27FC236}">
                <a16:creationId xmlns:a16="http://schemas.microsoft.com/office/drawing/2014/main" id="{DC162450-889D-90CE-F968-857956C2A527}"/>
              </a:ext>
            </a:extLst>
          </p:cNvPr>
          <p:cNvCxnSpPr>
            <a:cxnSpLocks/>
            <a:stCxn id="218" idx="2"/>
            <a:endCxn id="244" idx="1"/>
          </p:cNvCxnSpPr>
          <p:nvPr/>
        </p:nvCxnSpPr>
        <p:spPr>
          <a:xfrm rot="16200000" flipH="1">
            <a:off x="4629006" y="4242731"/>
            <a:ext cx="484270" cy="1587620"/>
          </a:xfrm>
          <a:prstGeom prst="curved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urved Connector 265">
            <a:extLst>
              <a:ext uri="{FF2B5EF4-FFF2-40B4-BE49-F238E27FC236}">
                <a16:creationId xmlns:a16="http://schemas.microsoft.com/office/drawing/2014/main" id="{382A9B89-4457-8418-EA4A-B80667A73828}"/>
              </a:ext>
            </a:extLst>
          </p:cNvPr>
          <p:cNvCxnSpPr>
            <a:cxnSpLocks/>
            <a:stCxn id="220" idx="2"/>
            <a:endCxn id="243" idx="1"/>
          </p:cNvCxnSpPr>
          <p:nvPr/>
        </p:nvCxnSpPr>
        <p:spPr>
          <a:xfrm rot="16200000" flipH="1">
            <a:off x="5052685" y="4141813"/>
            <a:ext cx="318136" cy="872098"/>
          </a:xfrm>
          <a:prstGeom prst="curvedConnector2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Curved Connector 267">
            <a:extLst>
              <a:ext uri="{FF2B5EF4-FFF2-40B4-BE49-F238E27FC236}">
                <a16:creationId xmlns:a16="http://schemas.microsoft.com/office/drawing/2014/main" id="{17BC5369-07EF-BC57-351E-4204334FAE88}"/>
              </a:ext>
            </a:extLst>
          </p:cNvPr>
          <p:cNvCxnSpPr>
            <a:cxnSpLocks/>
            <a:stCxn id="220" idx="0"/>
            <a:endCxn id="242" idx="1"/>
          </p:cNvCxnSpPr>
          <p:nvPr/>
        </p:nvCxnSpPr>
        <p:spPr>
          <a:xfrm>
            <a:off x="5433156" y="4058074"/>
            <a:ext cx="220892" cy="120481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891562E6-E069-ECD2-96B0-D9D6AD8D73D3}"/>
              </a:ext>
            </a:extLst>
          </p:cNvPr>
          <p:cNvSpPr txBox="1"/>
          <p:nvPr/>
        </p:nvSpPr>
        <p:spPr>
          <a:xfrm>
            <a:off x="4821266" y="189844"/>
            <a:ext cx="4197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kern="1200">
                <a:latin typeface="Arial" panose="020B0604020202020204" pitchFamily="34" charset="0"/>
                <a:cs typeface="Arial" panose="020B0604020202020204" pitchFamily="34" charset="0"/>
              </a:rPr>
              <a:t>Building from existing projects</a:t>
            </a:r>
            <a:endParaRPr lang="en-US" sz="200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E59A6A6-16AA-8310-197C-FDE5E10F708A}"/>
              </a:ext>
            </a:extLst>
          </p:cNvPr>
          <p:cNvSpPr txBox="1"/>
          <p:nvPr/>
        </p:nvSpPr>
        <p:spPr>
          <a:xfrm>
            <a:off x="2654138" y="1104469"/>
            <a:ext cx="16484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GOVERNMENT SYSTEMS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AD092AC-87B5-AEE4-1811-45977EED7189}"/>
              </a:ext>
            </a:extLst>
          </p:cNvPr>
          <p:cNvSpPr txBox="1"/>
          <p:nvPr/>
        </p:nvSpPr>
        <p:spPr>
          <a:xfrm>
            <a:off x="2693223" y="1295471"/>
            <a:ext cx="1704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GOVERNMENT INITIATIVES</a:t>
            </a:r>
          </a:p>
        </p:txBody>
      </p:sp>
      <p:sp>
        <p:nvSpPr>
          <p:cNvPr id="282" name="Hexagon 281">
            <a:extLst>
              <a:ext uri="{FF2B5EF4-FFF2-40B4-BE49-F238E27FC236}">
                <a16:creationId xmlns:a16="http://schemas.microsoft.com/office/drawing/2014/main" id="{D3821D74-26AE-9F94-A9B0-B77237538E3E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607101" y="1166891"/>
            <a:ext cx="115991" cy="98008"/>
          </a:xfrm>
          <a:prstGeom prst="hexagon">
            <a:avLst/>
          </a:prstGeom>
          <a:solidFill>
            <a:srgbClr val="147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3" name="Hexagon 282">
            <a:extLst>
              <a:ext uri="{FF2B5EF4-FFF2-40B4-BE49-F238E27FC236}">
                <a16:creationId xmlns:a16="http://schemas.microsoft.com/office/drawing/2014/main" id="{5CD1F0A0-DA8D-B729-0A3D-0349A834335F}"/>
              </a:ext>
            </a:extLst>
          </p:cNvPr>
          <p:cNvSpPr>
            <a:spLocks noChangeAspect="1"/>
          </p:cNvSpPr>
          <p:nvPr/>
        </p:nvSpPr>
        <p:spPr>
          <a:xfrm rot="440029" flipH="1">
            <a:off x="2601397" y="1353640"/>
            <a:ext cx="115991" cy="98008"/>
          </a:xfrm>
          <a:prstGeom prst="hexagon">
            <a:avLst/>
          </a:prstGeom>
          <a:solidFill>
            <a:srgbClr val="E7C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" name="Graphic 1" descr="Ribbon with solid fill">
            <a:extLst>
              <a:ext uri="{FF2B5EF4-FFF2-40B4-BE49-F238E27FC236}">
                <a16:creationId xmlns:a16="http://schemas.microsoft.com/office/drawing/2014/main" id="{EC23B03D-6332-603B-06F9-D3B9D33F1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578607">
            <a:off x="6656147" y="2252838"/>
            <a:ext cx="244128" cy="244128"/>
          </a:xfrm>
          <a:prstGeom prst="rect">
            <a:avLst/>
          </a:prstGeom>
        </p:spPr>
      </p:pic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CB016C3A-6AEB-614D-B09D-0082B437A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8003" y="2210457"/>
            <a:ext cx="328891" cy="328891"/>
          </a:xfrm>
          <a:prstGeom prst="rect">
            <a:avLst/>
          </a:prstGeom>
        </p:spPr>
      </p:pic>
      <p:pic>
        <p:nvPicPr>
          <p:cNvPr id="4" name="Graphic 3" descr="Cloud with solid fill">
            <a:extLst>
              <a:ext uri="{FF2B5EF4-FFF2-40B4-BE49-F238E27FC236}">
                <a16:creationId xmlns:a16="http://schemas.microsoft.com/office/drawing/2014/main" id="{DFBBB806-E1A9-7F51-4747-B05E5F77F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5041" y="5653349"/>
            <a:ext cx="328891" cy="328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5CDF7-EDE0-4BBA-5497-4A1B73DDC22A}"/>
              </a:ext>
            </a:extLst>
          </p:cNvPr>
          <p:cNvSpPr txBox="1"/>
          <p:nvPr/>
        </p:nvSpPr>
        <p:spPr>
          <a:xfrm>
            <a:off x="5878095" y="6137012"/>
            <a:ext cx="3064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1000" baseline="30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Annual Excellence.gov Awards Overall winner</a:t>
            </a:r>
          </a:p>
        </p:txBody>
      </p:sp>
      <p:pic>
        <p:nvPicPr>
          <p:cNvPr id="6" name="Graphic 5" descr="Ribbon with solid fill">
            <a:extLst>
              <a:ext uri="{FF2B5EF4-FFF2-40B4-BE49-F238E27FC236}">
                <a16:creationId xmlns:a16="http://schemas.microsoft.com/office/drawing/2014/main" id="{0B555835-68DE-2CEC-CD53-CE6EC8EB8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578607">
            <a:off x="5638630" y="6105337"/>
            <a:ext cx="289180" cy="2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29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B59FE-25A3-A757-A3E4-3C3EBD52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5" y="1618313"/>
            <a:ext cx="7091411" cy="12996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 (Extra)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C2176-02D3-8511-A056-6DBDF2057AA1}"/>
              </a:ext>
            </a:extLst>
          </p:cNvPr>
          <p:cNvSpPr txBox="1"/>
          <p:nvPr/>
        </p:nvSpPr>
        <p:spPr>
          <a:xfrm>
            <a:off x="0" y="1279759"/>
            <a:ext cx="77571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Find all studies using BOTH </a:t>
            </a:r>
            <a:r>
              <a:rPr kumimoji="0" lang="en-US" sz="1600" b="1" i="0" u="sng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4"/>
              </a:rPr>
              <a:t>ImagingDiffusion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/>
              </a:rPr>
              <a:t>GCS</a:t>
            </a: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forms: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7129C-6BC9-5EF8-DDDD-747357A6E70A}"/>
              </a:ext>
            </a:extLst>
          </p:cNvPr>
          <p:cNvSpPr txBox="1"/>
          <p:nvPr/>
        </p:nvSpPr>
        <p:spPr>
          <a:xfrm>
            <a:off x="0" y="3005841"/>
            <a:ext cx="797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Find all studies using BOTH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Biomarker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en-US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7"/>
              </a:rPr>
              <a:t>ImagingFunctionalMR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2E2E2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forms: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57A6E-DDDE-DC2F-E245-4E936BB74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55" y="3344395"/>
            <a:ext cx="7195914" cy="21738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22ABD3-8CFD-7D30-557D-6EE26ADD8A98}"/>
              </a:ext>
            </a:extLst>
          </p:cNvPr>
          <p:cNvSpPr txBox="1"/>
          <p:nvPr/>
        </p:nvSpPr>
        <p:spPr>
          <a:xfrm>
            <a:off x="0" y="5920916"/>
            <a:ext cx="9427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the form you are looking for?: Interactively Search All FITBIR Forms via the web interface here: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296EA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9"/>
              </a:rPr>
              <a:t>https://fitbir.nih.gov/content/data-dictionary#form-structures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5B642-AC18-9837-062A-B8CC17B3E2DE}"/>
              </a:ext>
            </a:extLst>
          </p:cNvPr>
          <p:cNvSpPr txBox="1"/>
          <p:nvPr/>
        </p:nvSpPr>
        <p:spPr>
          <a:xfrm flipH="1">
            <a:off x="439511" y="5533194"/>
            <a:ext cx="8126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See Python Notebook: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0"/>
              </a:rPr>
              <a:t>BRICSAPIDemo_FindStudiesUsingTwoOrMoreCommonForms.ipynb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136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78734-DCEB-EB8C-E260-B9334796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9D122A6B-687A-6347-6A42-B0C8400ED737}"/>
              </a:ext>
            </a:extLst>
          </p:cNvPr>
          <p:cNvSpPr txBox="1">
            <a:spLocks/>
          </p:cNvSpPr>
          <p:nvPr/>
        </p:nvSpPr>
        <p:spPr>
          <a:xfrm>
            <a:off x="4427051" y="211568"/>
            <a:ext cx="4461071" cy="67613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API Query Tool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Examples of Customized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AE935-16E9-23C9-ECEE-C375DC024788}"/>
              </a:ext>
            </a:extLst>
          </p:cNvPr>
          <p:cNvSpPr txBox="1"/>
          <p:nvPr/>
        </p:nvSpPr>
        <p:spPr>
          <a:xfrm>
            <a:off x="174172" y="1792587"/>
            <a:ext cx="3872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Insert Your Visualization Here!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Visit: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53F7B-348C-A61A-F1AC-4F6B8A29C94F}"/>
              </a:ext>
            </a:extLst>
          </p:cNvPr>
          <p:cNvSpPr txBox="1"/>
          <p:nvPr/>
        </p:nvSpPr>
        <p:spPr>
          <a:xfrm flipH="1">
            <a:off x="88590" y="5089950"/>
            <a:ext cx="5228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Additional Questions/Comments/Suggestions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Contact: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3"/>
              </a:rPr>
              <a:t>maria.bagonis@nih.gov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Share your voice and be part of the community!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F6F12-9863-924F-A061-CCABAF5908E3}"/>
              </a:ext>
            </a:extLst>
          </p:cNvPr>
          <p:cNvSpPr txBox="1"/>
          <p:nvPr/>
        </p:nvSpPr>
        <p:spPr>
          <a:xfrm flipH="1">
            <a:off x="5614982" y="4689840"/>
            <a:ext cx="3260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Questions/Comments?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E7405-5EDA-C3F2-3371-EBABF82207CC}"/>
              </a:ext>
            </a:extLst>
          </p:cNvPr>
          <p:cNvSpPr txBox="1"/>
          <p:nvPr/>
        </p:nvSpPr>
        <p:spPr>
          <a:xfrm>
            <a:off x="385354" y="2261765"/>
            <a:ext cx="77571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rgbClr val="000000"/>
              </a:solidFill>
              <a:latin typeface="Arial" panose="020B0604020202020204"/>
              <a:hlinkClick r:id="rId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hlinkClick r:id="rId4"/>
              </a:rPr>
              <a:t>https://github.com/brics-dev/data-discovery-api</a:t>
            </a:r>
            <a:endParaRPr lang="en-US" sz="1800" b="1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/>
              </a:rPr>
              <a:t>To find 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/>
              </a:rPr>
              <a:t>Github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</a:rPr>
              <a:t> Page Including </a:t>
            </a:r>
            <a:r>
              <a:rPr lang="en-US" b="1" dirty="0">
                <a:solidFill>
                  <a:srgbClr val="000000"/>
                </a:solidFill>
                <a:latin typeface="Arial" panose="020B0604020202020204"/>
              </a:rPr>
              <a:t>a Query-API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</a:rPr>
              <a:t>User Guide (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hlinkClick r:id="rId5"/>
              </a:rPr>
              <a:t>PDF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</a:rPr>
              <a:t>/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/>
                <a:hlinkClick r:id="rId6"/>
              </a:rPr>
              <a:t>Jupyter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hlinkClick r:id="rId6"/>
              </a:rPr>
              <a:t> Notebook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</a:rPr>
              <a:t>) and all of the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hlinkClick r:id="rId7"/>
              </a:rPr>
              <a:t>Example </a:t>
            </a:r>
            <a:r>
              <a:rPr lang="en-US" b="1" dirty="0">
                <a:solidFill>
                  <a:srgbClr val="000000"/>
                </a:solidFill>
                <a:latin typeface="Arial" panose="020B0604020202020204"/>
                <a:hlinkClick r:id="rId7"/>
              </a:rPr>
              <a:t>Notebooks 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/>
                <a:hlinkClick r:id="rId7"/>
              </a:rPr>
              <a:t>From Today’s Webinar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06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1936A6-23A9-F1A9-D89D-C89199C71C07}"/>
              </a:ext>
            </a:extLst>
          </p:cNvPr>
          <p:cNvSpPr txBox="1"/>
          <p:nvPr/>
        </p:nvSpPr>
        <p:spPr>
          <a:xfrm>
            <a:off x="1330503" y="2337039"/>
            <a:ext cx="648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Closing Remarks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Light reflection in a lens">
            <a:extLst>
              <a:ext uri="{FF2B5EF4-FFF2-40B4-BE49-F238E27FC236}">
                <a16:creationId xmlns:a16="http://schemas.microsoft.com/office/drawing/2014/main" id="{636BC2F5-4481-C4CA-3866-A83685612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/>
          <a:stretch/>
        </p:blipFill>
        <p:spPr>
          <a:xfrm>
            <a:off x="1507786" y="4105205"/>
            <a:ext cx="2286314" cy="2286000"/>
          </a:xfrm>
          <a:prstGeom prst="ellips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604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FFB0252-00CA-2EE9-BB95-9E42F2791380}"/>
              </a:ext>
            </a:extLst>
          </p:cNvPr>
          <p:cNvSpPr/>
          <p:nvPr/>
        </p:nvSpPr>
        <p:spPr>
          <a:xfrm>
            <a:off x="7187576" y="1414096"/>
            <a:ext cx="934505" cy="41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0542C1-AD8D-9A36-3149-60614E2C7F3E}"/>
              </a:ext>
            </a:extLst>
          </p:cNvPr>
          <p:cNvSpPr/>
          <p:nvPr/>
        </p:nvSpPr>
        <p:spPr>
          <a:xfrm>
            <a:off x="6247963" y="1416097"/>
            <a:ext cx="930015" cy="41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ED9A681-4EC0-A1D8-3E38-6D3F38986E7C}"/>
              </a:ext>
            </a:extLst>
          </p:cNvPr>
          <p:cNvSpPr/>
          <p:nvPr/>
        </p:nvSpPr>
        <p:spPr>
          <a:xfrm>
            <a:off x="5305204" y="1416097"/>
            <a:ext cx="937270" cy="406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6235C1-6B87-3AE0-2D5B-ADA23D310F9E}"/>
              </a:ext>
            </a:extLst>
          </p:cNvPr>
          <p:cNvSpPr/>
          <p:nvPr/>
        </p:nvSpPr>
        <p:spPr>
          <a:xfrm>
            <a:off x="3431645" y="1414095"/>
            <a:ext cx="930722" cy="41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24855CE-9FAE-AF8C-D846-4DBCC78779D8}"/>
              </a:ext>
            </a:extLst>
          </p:cNvPr>
          <p:cNvSpPr/>
          <p:nvPr/>
        </p:nvSpPr>
        <p:spPr>
          <a:xfrm>
            <a:off x="2509269" y="1414095"/>
            <a:ext cx="915828" cy="41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63225BB-28C3-1A1F-3BDC-EF0340F364B6}"/>
              </a:ext>
            </a:extLst>
          </p:cNvPr>
          <p:cNvSpPr/>
          <p:nvPr/>
        </p:nvSpPr>
        <p:spPr>
          <a:xfrm>
            <a:off x="1570414" y="1414095"/>
            <a:ext cx="929684" cy="41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273DB89-0F94-3ECF-D7DE-3684C1167D67}"/>
              </a:ext>
            </a:extLst>
          </p:cNvPr>
          <p:cNvSpPr/>
          <p:nvPr/>
        </p:nvSpPr>
        <p:spPr>
          <a:xfrm>
            <a:off x="632066" y="1414096"/>
            <a:ext cx="930897" cy="411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132812-FB3C-7A11-4494-5092D8B2C33D}"/>
              </a:ext>
            </a:extLst>
          </p:cNvPr>
          <p:cNvSpPr/>
          <p:nvPr/>
        </p:nvSpPr>
        <p:spPr>
          <a:xfrm>
            <a:off x="6248871" y="1825303"/>
            <a:ext cx="930897" cy="3171582"/>
          </a:xfrm>
          <a:prstGeom prst="rect">
            <a:avLst/>
          </a:prstGeom>
          <a:solidFill>
            <a:srgbClr val="1471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491FEB-D00C-C1B1-34EC-D4580D597528}"/>
              </a:ext>
            </a:extLst>
          </p:cNvPr>
          <p:cNvSpPr/>
          <p:nvPr/>
        </p:nvSpPr>
        <p:spPr>
          <a:xfrm>
            <a:off x="4368337" y="1825303"/>
            <a:ext cx="930897" cy="3171582"/>
          </a:xfrm>
          <a:prstGeom prst="rect">
            <a:avLst/>
          </a:prstGeom>
          <a:solidFill>
            <a:srgbClr val="1471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2EDC4-0901-755A-1BF4-CD1C2F76587D}"/>
              </a:ext>
            </a:extLst>
          </p:cNvPr>
          <p:cNvSpPr/>
          <p:nvPr/>
        </p:nvSpPr>
        <p:spPr>
          <a:xfrm>
            <a:off x="2490051" y="1825441"/>
            <a:ext cx="930897" cy="3171582"/>
          </a:xfrm>
          <a:prstGeom prst="rect">
            <a:avLst/>
          </a:prstGeom>
          <a:solidFill>
            <a:srgbClr val="1471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96A25-A006-AD96-DC6E-AC891704C391}"/>
              </a:ext>
            </a:extLst>
          </p:cNvPr>
          <p:cNvSpPr/>
          <p:nvPr/>
        </p:nvSpPr>
        <p:spPr>
          <a:xfrm>
            <a:off x="632066" y="1825443"/>
            <a:ext cx="930897" cy="3171442"/>
          </a:xfrm>
          <a:prstGeom prst="rect">
            <a:avLst/>
          </a:prstGeom>
          <a:solidFill>
            <a:srgbClr val="1471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5041CD-A7E5-9F3B-52B8-66B15F45AA7D}"/>
              </a:ext>
            </a:extLst>
          </p:cNvPr>
          <p:cNvSpPr/>
          <p:nvPr/>
        </p:nvSpPr>
        <p:spPr>
          <a:xfrm>
            <a:off x="3439230" y="1825303"/>
            <a:ext cx="930897" cy="317158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4D8CF9-A0AD-DEB9-22BF-D254650332BD}"/>
              </a:ext>
            </a:extLst>
          </p:cNvPr>
          <p:cNvSpPr/>
          <p:nvPr/>
        </p:nvSpPr>
        <p:spPr>
          <a:xfrm>
            <a:off x="5309259" y="1825303"/>
            <a:ext cx="930897" cy="317158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43A03-08D3-84E9-B49E-6AAC2513B3BD}"/>
              </a:ext>
            </a:extLst>
          </p:cNvPr>
          <p:cNvSpPr/>
          <p:nvPr/>
        </p:nvSpPr>
        <p:spPr>
          <a:xfrm>
            <a:off x="7191385" y="1825303"/>
            <a:ext cx="930897" cy="317158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FCDC2-E23C-465F-7C95-C60499FFFF91}"/>
              </a:ext>
            </a:extLst>
          </p:cNvPr>
          <p:cNvSpPr/>
          <p:nvPr/>
        </p:nvSpPr>
        <p:spPr>
          <a:xfrm>
            <a:off x="1577977" y="1825441"/>
            <a:ext cx="930897" cy="3171443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986FE6E1-65B3-AE2F-0BBE-37776AE3B709}"/>
              </a:ext>
            </a:extLst>
          </p:cNvPr>
          <p:cNvGraphicFramePr>
            <a:graphicFrameLocks noGrp="1"/>
          </p:cNvGraphicFramePr>
          <p:nvPr/>
        </p:nvGraphicFramePr>
        <p:xfrm>
          <a:off x="650604" y="1969424"/>
          <a:ext cx="898800" cy="21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00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FITBIR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ProFoRMS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024146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Data Repository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3831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Query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9864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Meta Study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20279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A260679-954B-29DD-9DA3-74C39D616B47}"/>
              </a:ext>
            </a:extLst>
          </p:cNvPr>
          <p:cNvGraphicFramePr>
            <a:graphicFrameLocks noGrp="1"/>
          </p:cNvGraphicFramePr>
          <p:nvPr/>
        </p:nvGraphicFramePr>
        <p:xfrm>
          <a:off x="1586778" y="1969424"/>
          <a:ext cx="898398" cy="21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PDBP</a:t>
                      </a:r>
                      <a:endParaRPr lang="en-US" sz="900" b="1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ProFoRMS</a:t>
                      </a:r>
                      <a:endParaRPr lang="en-US" sz="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Dictionary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024146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Repository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3831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Query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9864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Meta Study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20279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9274C64-EE24-0F51-8F18-55FE3F94BFEB}"/>
              </a:ext>
            </a:extLst>
          </p:cNvPr>
          <p:cNvGraphicFramePr>
            <a:graphicFrameLocks noGrp="1"/>
          </p:cNvGraphicFramePr>
          <p:nvPr/>
        </p:nvGraphicFramePr>
        <p:xfrm>
          <a:off x="2522550" y="1969424"/>
          <a:ext cx="898398" cy="21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cdRNS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ProFoRMS</a:t>
                      </a:r>
                      <a:endParaRPr lang="en-US" sz="9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Data Dictionary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024146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Data Repository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3831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Query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9864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Meta Study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20279"/>
                  </a:ext>
                </a:extLst>
              </a:tr>
            </a:tbl>
          </a:graphicData>
        </a:graphic>
      </p:graphicFrame>
      <p:pic>
        <p:nvPicPr>
          <p:cNvPr id="16" name="Picture 2">
            <a:extLst>
              <a:ext uri="{FF2B5EF4-FFF2-40B4-BE49-F238E27FC236}">
                <a16:creationId xmlns:a16="http://schemas.microsoft.com/office/drawing/2014/main" id="{58FC2F52-0B44-0957-59F6-CC9EEE3B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0" y="1505448"/>
            <a:ext cx="795340" cy="2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9EDDB3-304A-9679-2852-60F095B8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58925" y="1446739"/>
            <a:ext cx="789765" cy="35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84148BA2-AAF3-F13C-5ED8-7A564A4E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49" y="1539441"/>
            <a:ext cx="864336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34E7F669-43A5-BD0E-7EEC-EB41369863A7}"/>
              </a:ext>
            </a:extLst>
          </p:cNvPr>
          <p:cNvGraphicFramePr>
            <a:graphicFrameLocks noGrp="1"/>
          </p:cNvGraphicFramePr>
          <p:nvPr/>
        </p:nvGraphicFramePr>
        <p:xfrm>
          <a:off x="5329866" y="1969424"/>
          <a:ext cx="898398" cy="107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NINDS</a:t>
                      </a:r>
                      <a:endParaRPr lang="en-US" sz="900" b="1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C58DAB23-5F69-86F5-D0FE-75C0624C8E5D}"/>
              </a:ext>
            </a:extLst>
          </p:cNvPr>
          <p:cNvGraphicFramePr>
            <a:graphicFrameLocks noGrp="1"/>
          </p:cNvGraphicFramePr>
          <p:nvPr/>
        </p:nvGraphicFramePr>
        <p:xfrm>
          <a:off x="6265638" y="1969424"/>
          <a:ext cx="898398" cy="107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GRDR</a:t>
                      </a:r>
                      <a:endParaRPr lang="en-US" sz="90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bg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</a:tbl>
          </a:graphicData>
        </a:graphic>
      </p:graphicFrame>
      <p:pic>
        <p:nvPicPr>
          <p:cNvPr id="23" name="Picture 2" descr="National Institute of Neurological Disorders and Stroke">
            <a:extLst>
              <a:ext uri="{FF2B5EF4-FFF2-40B4-BE49-F238E27FC236}">
                <a16:creationId xmlns:a16="http://schemas.microsoft.com/office/drawing/2014/main" id="{E08E1A26-7ADF-7899-1C5C-B0EF68FB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02" y="1526198"/>
            <a:ext cx="861840" cy="21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788D1A-8E2A-FD23-42B3-676379A92DBE}"/>
              </a:ext>
            </a:extLst>
          </p:cNvPr>
          <p:cNvSpPr txBox="1"/>
          <p:nvPr/>
        </p:nvSpPr>
        <p:spPr>
          <a:xfrm>
            <a:off x="689910" y="3021339"/>
            <a:ext cx="1767157" cy="215444"/>
          </a:xfrm>
          <a:prstGeom prst="rect">
            <a:avLst/>
          </a:prstGeom>
          <a:solidFill>
            <a:srgbClr val="E7C51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Roboto" panose="02000000000000000000" pitchFamily="2" charset="0"/>
                <a:ea typeface="Roboto" panose="02000000000000000000" pitchFamily="2" charset="0"/>
              </a:rPr>
              <a:t>Shared Data Dictionary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182E32A5-8BA8-3BED-B029-335BDFE83477}"/>
              </a:ext>
            </a:extLst>
          </p:cNvPr>
          <p:cNvGraphicFramePr>
            <a:graphicFrameLocks noGrp="1"/>
          </p:cNvGraphicFramePr>
          <p:nvPr/>
        </p:nvGraphicFramePr>
        <p:xfrm>
          <a:off x="3458322" y="1969424"/>
          <a:ext cx="898398" cy="2189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eyeGENE</a:t>
                      </a:r>
                      <a:endParaRPr lang="en-US" sz="900" b="1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ProFoRMS</a:t>
                      </a:r>
                      <a:endParaRPr lang="en-US" sz="9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Dictionary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024146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Repository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438312"/>
                  </a:ext>
                </a:extLst>
              </a:tr>
              <a:tr h="30496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Query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49864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Meta Study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20279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E2A0F556-EC31-E54B-87E2-8BE31477DD19}"/>
              </a:ext>
            </a:extLst>
          </p:cNvPr>
          <p:cNvGraphicFramePr>
            <a:graphicFrameLocks noGrp="1"/>
          </p:cNvGraphicFramePr>
          <p:nvPr/>
        </p:nvGraphicFramePr>
        <p:xfrm>
          <a:off x="4394094" y="1969424"/>
          <a:ext cx="898398" cy="107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" panose="02000000000000000000" pitchFamily="2" charset="0"/>
                          <a:cs typeface="Arial" panose="020B0604020202020204" pitchFamily="34" charset="0"/>
                        </a:rPr>
                        <a:t>NIA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Roboto Light" panose="02000000000000000000" pitchFamily="2" charset="0"/>
                          <a:cs typeface="Arial" panose="020B0604020202020204" pitchFamily="34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endParaRPr lang="en-US" sz="900">
                        <a:solidFill>
                          <a:schemeClr val="bg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9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1FBC943-42AD-BFC5-8464-CB7DD85DAD35}"/>
              </a:ext>
            </a:extLst>
          </p:cNvPr>
          <p:cNvGraphicFramePr>
            <a:graphicFrameLocks noGrp="1"/>
          </p:cNvGraphicFramePr>
          <p:nvPr/>
        </p:nvGraphicFramePr>
        <p:xfrm>
          <a:off x="7201410" y="1969424"/>
          <a:ext cx="898398" cy="2153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398">
                  <a:extLst>
                    <a:ext uri="{9D8B030D-6E8A-4147-A177-3AD203B41FA5}">
                      <a16:colId xmlns:a16="http://schemas.microsoft.com/office/drawing/2014/main" val="280780415"/>
                    </a:ext>
                  </a:extLst>
                </a:gridCol>
              </a:tblGrid>
              <a:tr h="2691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1" kern="1200" spc="-50" baseline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BRICS Intramural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642118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Accounts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84010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ProFoRMS</a:t>
                      </a:r>
                      <a:endParaRPr lang="en-US" sz="9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Roboto Light" panose="02000000000000000000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0920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Subject Mgmt.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76429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Dictionary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25707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Data Repository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598885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Query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731012"/>
                  </a:ext>
                </a:extLst>
              </a:tr>
              <a:tr h="269158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Meta Study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65833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BE45F535-E767-0EC0-E09A-679318E0FB4E}"/>
              </a:ext>
            </a:extLst>
          </p:cNvPr>
          <p:cNvSpPr txBox="1"/>
          <p:nvPr/>
        </p:nvSpPr>
        <p:spPr>
          <a:xfrm>
            <a:off x="756321" y="4501400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8435F0-6BCA-FF1A-2505-717C600776E9}"/>
              </a:ext>
            </a:extLst>
          </p:cNvPr>
          <p:cNvSpPr txBox="1"/>
          <p:nvPr/>
        </p:nvSpPr>
        <p:spPr>
          <a:xfrm>
            <a:off x="1735415" y="4501390"/>
            <a:ext cx="60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</a:p>
        </p:txBody>
      </p:sp>
      <p:sp>
        <p:nvSpPr>
          <p:cNvPr id="36" name="Rectangle: Rounded Corners 89">
            <a:extLst>
              <a:ext uri="{FF2B5EF4-FFF2-40B4-BE49-F238E27FC236}">
                <a16:creationId xmlns:a16="http://schemas.microsoft.com/office/drawing/2014/main" id="{44E92428-7CA4-78D8-BD64-DA0ED8C7EFDF}"/>
              </a:ext>
            </a:extLst>
          </p:cNvPr>
          <p:cNvSpPr/>
          <p:nvPr/>
        </p:nvSpPr>
        <p:spPr>
          <a:xfrm>
            <a:off x="1640219" y="2729119"/>
            <a:ext cx="5491586" cy="230833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4369ED-50D0-1FB1-079A-AC685C9E96EC}"/>
              </a:ext>
            </a:extLst>
          </p:cNvPr>
          <p:cNvSpPr txBox="1"/>
          <p:nvPr/>
        </p:nvSpPr>
        <p:spPr>
          <a:xfrm>
            <a:off x="2995225" y="2735729"/>
            <a:ext cx="2764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atin typeface="Roboto" panose="02000000000000000000" pitchFamily="2" charset="0"/>
                <a:ea typeface="Roboto" panose="02000000000000000000" pitchFamily="2" charset="0"/>
              </a:rPr>
              <a:t>Centralized Global Unique Identifier (GUID:PPRL)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F2F68A-42BB-E5DD-E24A-95716738B940}"/>
              </a:ext>
            </a:extLst>
          </p:cNvPr>
          <p:cNvSpPr txBox="1"/>
          <p:nvPr/>
        </p:nvSpPr>
        <p:spPr>
          <a:xfrm>
            <a:off x="2664464" y="4501400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AA25F7-468C-A518-A8BA-60A172996410}"/>
              </a:ext>
            </a:extLst>
          </p:cNvPr>
          <p:cNvSpPr txBox="1"/>
          <p:nvPr/>
        </p:nvSpPr>
        <p:spPr>
          <a:xfrm>
            <a:off x="4499610" y="4501400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017391-1417-702E-324A-77745354533D}"/>
              </a:ext>
            </a:extLst>
          </p:cNvPr>
          <p:cNvSpPr txBox="1"/>
          <p:nvPr/>
        </p:nvSpPr>
        <p:spPr>
          <a:xfrm>
            <a:off x="6380706" y="4462718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D7EF08-3A36-AADB-DEA5-94B9FFC3D881}"/>
              </a:ext>
            </a:extLst>
          </p:cNvPr>
          <p:cNvSpPr txBox="1"/>
          <p:nvPr/>
        </p:nvSpPr>
        <p:spPr>
          <a:xfrm>
            <a:off x="5448789" y="4501400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1D98C7-ECE0-BE1F-774E-553A4236155B}"/>
              </a:ext>
            </a:extLst>
          </p:cNvPr>
          <p:cNvSpPr txBox="1"/>
          <p:nvPr/>
        </p:nvSpPr>
        <p:spPr>
          <a:xfrm>
            <a:off x="3560995" y="4509828"/>
            <a:ext cx="68736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On Premise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8BA441D-A437-731E-5495-1B6D605000C4}"/>
              </a:ext>
            </a:extLst>
          </p:cNvPr>
          <p:cNvSpPr txBox="1">
            <a:spLocks/>
          </p:cNvSpPr>
          <p:nvPr/>
        </p:nvSpPr>
        <p:spPr>
          <a:xfrm>
            <a:off x="4742139" y="163090"/>
            <a:ext cx="4101396" cy="349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chemeClr val="tx1"/>
                </a:solidFill>
                <a:cs typeface="Arial" panose="020B0604020202020204" pitchFamily="34" charset="0"/>
              </a:rPr>
              <a:t>BRICS </a:t>
            </a:r>
          </a:p>
          <a:p>
            <a:pPr algn="ctr"/>
            <a:r>
              <a:rPr lang="en-US" sz="2000">
                <a:solidFill>
                  <a:schemeClr val="tx1"/>
                </a:solidFill>
                <a:cs typeface="Arial" panose="020B0604020202020204" pitchFamily="34" charset="0"/>
              </a:rPr>
              <a:t>Mesh And Fabric</a:t>
            </a:r>
          </a:p>
        </p:txBody>
      </p:sp>
      <p:pic>
        <p:nvPicPr>
          <p:cNvPr id="59" name="Graphic 58" descr="Cloud with solid fill">
            <a:extLst>
              <a:ext uri="{FF2B5EF4-FFF2-40B4-BE49-F238E27FC236}">
                <a16:creationId xmlns:a16="http://schemas.microsoft.com/office/drawing/2014/main" id="{96B0D6A1-37EE-60B3-167B-75E844CDD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904568" y="4253536"/>
            <a:ext cx="247717" cy="247717"/>
          </a:xfrm>
          <a:prstGeom prst="rect">
            <a:avLst/>
          </a:prstGeom>
        </p:spPr>
      </p:pic>
      <p:pic>
        <p:nvPicPr>
          <p:cNvPr id="61" name="Graphic 60" descr="Building with solid fill">
            <a:extLst>
              <a:ext uri="{FF2B5EF4-FFF2-40B4-BE49-F238E27FC236}">
                <a16:creationId xmlns:a16="http://schemas.microsoft.com/office/drawing/2014/main" id="{6C50F9B2-C4BC-4360-5F0F-5E8E759C0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5696" y="4238237"/>
            <a:ext cx="217386" cy="217386"/>
          </a:xfrm>
          <a:prstGeom prst="rect">
            <a:avLst/>
          </a:prstGeom>
        </p:spPr>
      </p:pic>
      <p:pic>
        <p:nvPicPr>
          <p:cNvPr id="63" name="Graphic 62" descr="Building with solid fill">
            <a:extLst>
              <a:ext uri="{FF2B5EF4-FFF2-40B4-BE49-F238E27FC236}">
                <a16:creationId xmlns:a16="http://schemas.microsoft.com/office/drawing/2014/main" id="{E5529FF8-8442-7F8F-2A7A-8C7524FE7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5092" y="4240050"/>
            <a:ext cx="217386" cy="217386"/>
          </a:xfrm>
          <a:prstGeom prst="rect">
            <a:avLst/>
          </a:prstGeom>
        </p:spPr>
      </p:pic>
      <p:pic>
        <p:nvPicPr>
          <p:cNvPr id="64" name="Graphic 63" descr="Building with solid fill">
            <a:extLst>
              <a:ext uri="{FF2B5EF4-FFF2-40B4-BE49-F238E27FC236}">
                <a16:creationId xmlns:a16="http://schemas.microsoft.com/office/drawing/2014/main" id="{4EDAD2C6-8B42-2CEC-905A-A72FF4D39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67880" y="4245332"/>
            <a:ext cx="217386" cy="217386"/>
          </a:xfrm>
          <a:prstGeom prst="rect">
            <a:avLst/>
          </a:prstGeom>
        </p:spPr>
      </p:pic>
      <p:pic>
        <p:nvPicPr>
          <p:cNvPr id="65" name="Graphic 64" descr="Building with solid fill">
            <a:extLst>
              <a:ext uri="{FF2B5EF4-FFF2-40B4-BE49-F238E27FC236}">
                <a16:creationId xmlns:a16="http://schemas.microsoft.com/office/drawing/2014/main" id="{AA5E4C91-9B60-897C-B343-0EA2499C5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758" y="4245332"/>
            <a:ext cx="217386" cy="217386"/>
          </a:xfrm>
          <a:prstGeom prst="rect">
            <a:avLst/>
          </a:prstGeom>
        </p:spPr>
      </p:pic>
      <p:pic>
        <p:nvPicPr>
          <p:cNvPr id="66" name="Graphic 65" descr="Building with solid fill">
            <a:extLst>
              <a:ext uri="{FF2B5EF4-FFF2-40B4-BE49-F238E27FC236}">
                <a16:creationId xmlns:a16="http://schemas.microsoft.com/office/drawing/2014/main" id="{B8225FD4-BF58-A7D2-CBBD-9F77BF618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13" y="4238237"/>
            <a:ext cx="217386" cy="217386"/>
          </a:xfrm>
          <a:prstGeom prst="rect">
            <a:avLst/>
          </a:prstGeom>
        </p:spPr>
      </p:pic>
      <p:pic>
        <p:nvPicPr>
          <p:cNvPr id="67" name="Graphic 66" descr="Building with solid fill">
            <a:extLst>
              <a:ext uri="{FF2B5EF4-FFF2-40B4-BE49-F238E27FC236}">
                <a16:creationId xmlns:a16="http://schemas.microsoft.com/office/drawing/2014/main" id="{DA72C646-4E49-94DD-D61D-6972D614A0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98828" y="4245332"/>
            <a:ext cx="217386" cy="217386"/>
          </a:xfrm>
          <a:prstGeom prst="rect">
            <a:avLst/>
          </a:prstGeom>
        </p:spPr>
      </p:pic>
      <p:pic>
        <p:nvPicPr>
          <p:cNvPr id="69" name="Picture 68" descr="A close-up of a logo&#10;&#10;Description automatically generated">
            <a:extLst>
              <a:ext uri="{FF2B5EF4-FFF2-40B4-BE49-F238E27FC236}">
                <a16:creationId xmlns:a16="http://schemas.microsoft.com/office/drawing/2014/main" id="{8AC11F93-F660-288D-2D84-DE5AE08C99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2100" y="1491338"/>
            <a:ext cx="799464" cy="282590"/>
          </a:xfrm>
          <a:prstGeom prst="rect">
            <a:avLst/>
          </a:prstGeom>
        </p:spPr>
      </p:pic>
      <p:pic>
        <p:nvPicPr>
          <p:cNvPr id="71" name="Picture 70" descr="A yellow and black logo&#10;&#10;Description automatically generated">
            <a:extLst>
              <a:ext uri="{FF2B5EF4-FFF2-40B4-BE49-F238E27FC236}">
                <a16:creationId xmlns:a16="http://schemas.microsoft.com/office/drawing/2014/main" id="{FB3F8A50-04FA-57B4-F626-9777D85D4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0591" y="1503992"/>
            <a:ext cx="220036" cy="243351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5A20A7B-0AAE-26FC-33B9-9FCC8CD129D2}"/>
              </a:ext>
            </a:extLst>
          </p:cNvPr>
          <p:cNvSpPr/>
          <p:nvPr/>
        </p:nvSpPr>
        <p:spPr>
          <a:xfrm>
            <a:off x="4373553" y="1416097"/>
            <a:ext cx="925213" cy="406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569A807-00B7-C26B-4BFA-C921F35B92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8026" y="1537873"/>
            <a:ext cx="832586" cy="182880"/>
          </a:xfrm>
          <a:prstGeom prst="rect">
            <a:avLst/>
          </a:prstGeom>
        </p:spPr>
      </p:pic>
      <p:pic>
        <p:nvPicPr>
          <p:cNvPr id="92" name="Picture 91" descr="A black and blue sign with white text&#10;&#10;Description automatically generated">
            <a:extLst>
              <a:ext uri="{FF2B5EF4-FFF2-40B4-BE49-F238E27FC236}">
                <a16:creationId xmlns:a16="http://schemas.microsoft.com/office/drawing/2014/main" id="{4843BD44-966B-A17A-5481-E7027110E0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9610" y="1535503"/>
            <a:ext cx="693019" cy="1828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76ECF-6354-7B9B-22B6-8B140299B67C}"/>
              </a:ext>
            </a:extLst>
          </p:cNvPr>
          <p:cNvSpPr txBox="1"/>
          <p:nvPr/>
        </p:nvSpPr>
        <p:spPr>
          <a:xfrm>
            <a:off x="879810" y="5457182"/>
            <a:ext cx="424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Datatypes: </a:t>
            </a:r>
            <a:r>
              <a:rPr lang="en-US"/>
              <a:t>Phenotypic, Imaging, and Omics</a:t>
            </a:r>
          </a:p>
        </p:txBody>
      </p:sp>
      <p:pic>
        <p:nvPicPr>
          <p:cNvPr id="3" name="Graphic 2" descr="Cloud with solid fill">
            <a:extLst>
              <a:ext uri="{FF2B5EF4-FFF2-40B4-BE49-F238E27FC236}">
                <a16:creationId xmlns:a16="http://schemas.microsoft.com/office/drawing/2014/main" id="{5F9129D6-94C2-7638-FCD1-1FA687E59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565855" y="4230166"/>
            <a:ext cx="247717" cy="2477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2491D5-0501-5AD3-4664-4EA8C76AC032}"/>
              </a:ext>
            </a:extLst>
          </p:cNvPr>
          <p:cNvSpPr txBox="1"/>
          <p:nvPr/>
        </p:nvSpPr>
        <p:spPr>
          <a:xfrm>
            <a:off x="7350045" y="4531968"/>
            <a:ext cx="601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94993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FEC426-8C82-EAF6-BE46-BD41FB53FA7A}"/>
              </a:ext>
            </a:extLst>
          </p:cNvPr>
          <p:cNvSpPr txBox="1"/>
          <p:nvPr/>
        </p:nvSpPr>
        <p:spPr>
          <a:xfrm>
            <a:off x="514358" y="1307791"/>
            <a:ext cx="59583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Spiderman Release: (</a:t>
            </a:r>
            <a:r>
              <a:rPr lang="en-US" sz="16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2024)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 time saving of locked ProFoRMS data to the repository (Migrating to Mongo DB from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PostGres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Submission Tool | Globus Integration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Enhancements for the Accounts, Meta Study and Query Tool modules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library updates as needed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Various UI and feature enhancements across the BRICS modules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541CBC-0971-5741-D4CE-1204C7CD18AF}"/>
              </a:ext>
            </a:extLst>
          </p:cNvPr>
          <p:cNvSpPr txBox="1"/>
          <p:nvPr/>
        </p:nvSpPr>
        <p:spPr>
          <a:xfrm>
            <a:off x="5453497" y="257631"/>
            <a:ext cx="275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Upcoming Releases</a:t>
            </a:r>
          </a:p>
        </p:txBody>
      </p:sp>
      <p:pic>
        <p:nvPicPr>
          <p:cNvPr id="4" name="Picture 3" descr="A couple of doctors looking at x-ray&#10;&#10;Description automatically generated">
            <a:extLst>
              <a:ext uri="{FF2B5EF4-FFF2-40B4-BE49-F238E27FC236}">
                <a16:creationId xmlns:a16="http://schemas.microsoft.com/office/drawing/2014/main" id="{C050B719-57DF-66E4-D704-DD8F6AAEB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5" r="17709"/>
          <a:stretch/>
        </p:blipFill>
        <p:spPr>
          <a:xfrm>
            <a:off x="5688723" y="3571492"/>
            <a:ext cx="2286000" cy="2286000"/>
          </a:xfrm>
          <a:prstGeom prst="ellips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743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D8B1FC-BE49-375A-BC09-D6F2D76F84FE}"/>
              </a:ext>
            </a:extLst>
          </p:cNvPr>
          <p:cNvSpPr/>
          <p:nvPr/>
        </p:nvSpPr>
        <p:spPr>
          <a:xfrm>
            <a:off x="451004" y="2469822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1BEA86-3AFF-8F03-2945-0E13E9A1ED7A}"/>
              </a:ext>
            </a:extLst>
          </p:cNvPr>
          <p:cNvSpPr/>
          <p:nvPr/>
        </p:nvSpPr>
        <p:spPr>
          <a:xfrm>
            <a:off x="451004" y="2465979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48027BAD-E8CA-588E-173D-3AE6624AC736}"/>
              </a:ext>
            </a:extLst>
          </p:cNvPr>
          <p:cNvSpPr txBox="1">
            <a:spLocks/>
          </p:cNvSpPr>
          <p:nvPr/>
        </p:nvSpPr>
        <p:spPr>
          <a:xfrm>
            <a:off x="377896" y="1581284"/>
            <a:ext cx="8448675" cy="64426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Arial" panose="020B0604020202020204" pitchFamily="34" charset="0"/>
                <a:ea typeface="Roboto Light" panose="020B0604020202020204" pitchFamily="2" charset="0"/>
                <a:cs typeface="Arial" panose="020B0604020202020204" pitchFamily="34" charset="0"/>
              </a:rPr>
              <a:t>BRICS offers researchers a secure platform and a suite of web-based and downloadable tools that can be shared across disease categories or deployed and branded independently, depending on the needs of your program.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BA2F6E4-A9CD-22EC-7268-E3E311A05E20}"/>
              </a:ext>
            </a:extLst>
          </p:cNvPr>
          <p:cNvSpPr txBox="1">
            <a:spLocks/>
          </p:cNvSpPr>
          <p:nvPr/>
        </p:nvSpPr>
        <p:spPr>
          <a:xfrm>
            <a:off x="377896" y="1086803"/>
            <a:ext cx="8388207" cy="3786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sz="2000">
                <a:solidFill>
                  <a:schemeClr val="tx1"/>
                </a:solidFill>
                <a:cs typeface="Arial" panose="020B0604020202020204" pitchFamily="34" charset="0"/>
                <a:hlinkClick r:id="rId2"/>
              </a:rPr>
              <a:t>BRICS Tools </a:t>
            </a:r>
            <a:r>
              <a:rPr lang="en-US" sz="20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anose="020B0604020202020204" pitchFamily="34" charset="0"/>
              </a:rPr>
              <a:t>| Plug &amp; Play Components for the Full Research Lifecycle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5D504E5B-8785-71CA-1C83-1C77A9894AD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7" y="2531608"/>
            <a:ext cx="590527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6A408C9-0226-7779-AC32-6D9EBE54ADBE}"/>
              </a:ext>
            </a:extLst>
          </p:cNvPr>
          <p:cNvSpPr/>
          <p:nvPr/>
        </p:nvSpPr>
        <p:spPr>
          <a:xfrm>
            <a:off x="1320907" y="2571944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Mapping &amp; Transformation</a:t>
            </a:r>
          </a:p>
          <a:p>
            <a:pPr>
              <a:spcAft>
                <a:spcPts val="450"/>
              </a:spcAft>
            </a:pPr>
            <a:r>
              <a:rPr lang="en-US" sz="120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Tool that translates data into CDEs used by BRICS to prepare for validation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3AA5076-B11F-5F3B-2357-2CC410F325F5}"/>
              </a:ext>
            </a:extLst>
          </p:cNvPr>
          <p:cNvSpPr txBox="1">
            <a:spLocks/>
          </p:cNvSpPr>
          <p:nvPr/>
        </p:nvSpPr>
        <p:spPr>
          <a:xfrm>
            <a:off x="451004" y="6086380"/>
            <a:ext cx="7918555" cy="29172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>
                <a:latin typeface="Arial" panose="020B0604020202020204" pitchFamily="34" charset="0"/>
                <a:ea typeface="Roboto Light" panose="020B0604020202020204" pitchFamily="2" charset="0"/>
                <a:cs typeface="Arial" panose="020B0604020202020204" pitchFamily="34" charset="0"/>
              </a:rPr>
              <a:t>Continues…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1A01E0-3AF1-7D5C-C0B5-6537452B0D53}"/>
              </a:ext>
            </a:extLst>
          </p:cNvPr>
          <p:cNvSpPr/>
          <p:nvPr/>
        </p:nvSpPr>
        <p:spPr>
          <a:xfrm>
            <a:off x="451004" y="3678782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AE2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70651-91C9-4127-E5E1-A421338EB24C}"/>
              </a:ext>
            </a:extLst>
          </p:cNvPr>
          <p:cNvSpPr/>
          <p:nvPr/>
        </p:nvSpPr>
        <p:spPr>
          <a:xfrm>
            <a:off x="451004" y="3674939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E18AC7-4BDB-0B07-CCEF-6CF1DB4CB3E1}"/>
              </a:ext>
            </a:extLst>
          </p:cNvPr>
          <p:cNvSpPr/>
          <p:nvPr/>
        </p:nvSpPr>
        <p:spPr>
          <a:xfrm>
            <a:off x="1320907" y="3780904"/>
            <a:ext cx="2817459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Repository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Functionality to define and manage studies and contribute or store data</a:t>
            </a: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8A5BBE8B-A082-D35C-442E-D43CB3DC5E1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8" y="3743519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FFEDE0-9D6D-2B99-C1EA-9999A2AD2B0A}"/>
              </a:ext>
            </a:extLst>
          </p:cNvPr>
          <p:cNvSpPr/>
          <p:nvPr/>
        </p:nvSpPr>
        <p:spPr>
          <a:xfrm>
            <a:off x="451004" y="4894237"/>
            <a:ext cx="3841283" cy="982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9C5C6C-026C-9CF2-803F-D40734D1A390}"/>
              </a:ext>
            </a:extLst>
          </p:cNvPr>
          <p:cNvSpPr/>
          <p:nvPr/>
        </p:nvSpPr>
        <p:spPr>
          <a:xfrm>
            <a:off x="451004" y="4890394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47E8D3-D09A-EA2B-63B2-65FC8E8F6F0A}"/>
              </a:ext>
            </a:extLst>
          </p:cNvPr>
          <p:cNvSpPr/>
          <p:nvPr/>
        </p:nvSpPr>
        <p:spPr>
          <a:xfrm>
            <a:off x="1320907" y="4996359"/>
            <a:ext cx="2817459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Meta Study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Workspace that aggregates data and metadata across studies for reference</a:t>
            </a:r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ED0C49A1-5BFD-C175-A953-B932B5B5CAC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4" y="4958974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ADC3198-48AE-D473-4C37-BC2AB83A13D9}"/>
              </a:ext>
            </a:extLst>
          </p:cNvPr>
          <p:cNvSpPr/>
          <p:nvPr/>
        </p:nvSpPr>
        <p:spPr>
          <a:xfrm>
            <a:off x="4572000" y="2478280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CEC2A-E12F-AFF7-9775-AEEF5C182D7F}"/>
              </a:ext>
            </a:extLst>
          </p:cNvPr>
          <p:cNvSpPr/>
          <p:nvPr/>
        </p:nvSpPr>
        <p:spPr>
          <a:xfrm>
            <a:off x="4572000" y="2474437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EDF8B1-E34D-4D08-60B2-644C4C6712F9}"/>
              </a:ext>
            </a:extLst>
          </p:cNvPr>
          <p:cNvSpPr/>
          <p:nvPr/>
        </p:nvSpPr>
        <p:spPr>
          <a:xfrm>
            <a:off x="5441903" y="2580402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Dictionary</a:t>
            </a:r>
          </a:p>
          <a:p>
            <a:pPr>
              <a:spcAft>
                <a:spcPts val="450"/>
              </a:spcAft>
              <a:defRPr/>
            </a:pP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Intelligent clinical research data dictionary that supports cross-system exchange, CDEs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C93E0BDC-42C0-46F7-EE2A-6516B5188EA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2531608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1D2CA46-246A-C172-CA13-98B4C640E4C1}"/>
              </a:ext>
            </a:extLst>
          </p:cNvPr>
          <p:cNvSpPr/>
          <p:nvPr/>
        </p:nvSpPr>
        <p:spPr>
          <a:xfrm>
            <a:off x="4572000" y="3697544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58891E-9A9A-15F3-E1B0-110DBDA756BE}"/>
              </a:ext>
            </a:extLst>
          </p:cNvPr>
          <p:cNvSpPr/>
          <p:nvPr/>
        </p:nvSpPr>
        <p:spPr>
          <a:xfrm>
            <a:off x="4572000" y="3693701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00D796-FDA0-D5FF-76EE-7E88F95D595D}"/>
              </a:ext>
            </a:extLst>
          </p:cNvPr>
          <p:cNvSpPr/>
          <p:nvPr/>
        </p:nvSpPr>
        <p:spPr>
          <a:xfrm>
            <a:off x="5386804" y="3798051"/>
            <a:ext cx="2927656" cy="895117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en-US" sz="1200" b="1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ProFoRMS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Module for electronic data capture (EDC), subject management and scheduling, </a:t>
            </a:r>
            <a:r>
              <a:rPr lang="en-US" sz="1200" err="1">
                <a:latin typeface="Roboto Light" panose="02000000000000000000" pitchFamily="2" charset="0"/>
                <a:ea typeface="Roboto Light" panose="02000000000000000000" pitchFamily="2" charset="0"/>
              </a:rPr>
              <a:t>etc</a:t>
            </a: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, (21 CFR part 11 compliant)</a:t>
            </a: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E9B6EA25-8B2E-8DA2-DE9A-8B32D4C3149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3762281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6E8CF55-1EA8-7DF3-E710-C8B2B4B16ADC}"/>
              </a:ext>
            </a:extLst>
          </p:cNvPr>
          <p:cNvSpPr/>
          <p:nvPr/>
        </p:nvSpPr>
        <p:spPr>
          <a:xfrm>
            <a:off x="4572000" y="4894237"/>
            <a:ext cx="3841283" cy="982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E4EE31-D691-B435-8257-31B337A40913}"/>
              </a:ext>
            </a:extLst>
          </p:cNvPr>
          <p:cNvSpPr/>
          <p:nvPr/>
        </p:nvSpPr>
        <p:spPr>
          <a:xfrm>
            <a:off x="4572000" y="4890394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C986C0-5553-EE53-DEA8-0D4E9B2408C4}"/>
              </a:ext>
            </a:extLst>
          </p:cNvPr>
          <p:cNvSpPr/>
          <p:nvPr/>
        </p:nvSpPr>
        <p:spPr>
          <a:xfrm>
            <a:off x="5441903" y="4996359"/>
            <a:ext cx="2817459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Global Unique Identifier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Roboto Light" panose="02000000000000000000" pitchFamily="2" charset="0"/>
                <a:ea typeface="Roboto Light" panose="02000000000000000000" pitchFamily="2" charset="0"/>
              </a:rPr>
              <a:t>Cross-study Privacy Preserving Record Linkage (PPRL) system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479794D5-F406-B17B-FE36-346761C08C4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52" y="4958974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15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0C05E7E-9A93-7ECB-E04B-D559C8F2978E}"/>
              </a:ext>
            </a:extLst>
          </p:cNvPr>
          <p:cNvSpPr/>
          <p:nvPr/>
        </p:nvSpPr>
        <p:spPr>
          <a:xfrm>
            <a:off x="519768" y="1103625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7A41AB-E2E3-D2BE-BE70-8D71A2943582}"/>
              </a:ext>
            </a:extLst>
          </p:cNvPr>
          <p:cNvSpPr/>
          <p:nvPr/>
        </p:nvSpPr>
        <p:spPr>
          <a:xfrm>
            <a:off x="519768" y="1099782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3A8522-8B6A-4059-75DF-A084CE599945}"/>
              </a:ext>
            </a:extLst>
          </p:cNvPr>
          <p:cNvSpPr/>
          <p:nvPr/>
        </p:nvSpPr>
        <p:spPr>
          <a:xfrm>
            <a:off x="1389671" y="1205747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Query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Tool enabling filtering of submitted data using data elements and form structures</a:t>
            </a:r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B0F58D1F-81A7-E4C0-E29E-0182713779D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48" y="1168362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8918945-0C2E-278D-2CFA-DA045B411489}"/>
              </a:ext>
            </a:extLst>
          </p:cNvPr>
          <p:cNvSpPr/>
          <p:nvPr/>
        </p:nvSpPr>
        <p:spPr>
          <a:xfrm>
            <a:off x="4583498" y="1109790"/>
            <a:ext cx="3841283" cy="1099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7EB032-7775-5240-13DA-5F46A38E44B3}"/>
              </a:ext>
            </a:extLst>
          </p:cNvPr>
          <p:cNvSpPr/>
          <p:nvPr/>
        </p:nvSpPr>
        <p:spPr>
          <a:xfrm>
            <a:off x="4583498" y="1105947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70BCCEA-9372-B7D0-034B-C68BDD1CAFD2}"/>
              </a:ext>
            </a:extLst>
          </p:cNvPr>
          <p:cNvSpPr/>
          <p:nvPr/>
        </p:nvSpPr>
        <p:spPr>
          <a:xfrm>
            <a:off x="5453401" y="1211912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Clinical Trials Management System (CTMS)</a:t>
            </a:r>
            <a:r>
              <a:rPr lang="en-US" sz="1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Management of Clinical Trials by enabling insight into trial performance.</a:t>
            </a:r>
            <a:endParaRPr lang="en-US" sz="120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3" name="Picture 22" descr="A group of blue papers&#10;&#10;Description automatically generated">
            <a:extLst>
              <a:ext uri="{FF2B5EF4-FFF2-40B4-BE49-F238E27FC236}">
                <a16:creationId xmlns:a16="http://schemas.microsoft.com/office/drawing/2014/main" id="{13A839BF-E14D-DD91-AE50-E7823AA9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78" y="1165946"/>
            <a:ext cx="594360" cy="599192"/>
          </a:xfrm>
          <a:prstGeom prst="ellipse">
            <a:avLst/>
          </a:prstGeom>
          <a:ln w="25400">
            <a:noFill/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EBD5F96-459D-9C06-3D19-50B232B85B43}"/>
              </a:ext>
            </a:extLst>
          </p:cNvPr>
          <p:cNvSpPr/>
          <p:nvPr/>
        </p:nvSpPr>
        <p:spPr>
          <a:xfrm>
            <a:off x="4583498" y="3742827"/>
            <a:ext cx="3841283" cy="11819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6FF2B4-8B78-2D10-9AFD-47CD370036B2}"/>
              </a:ext>
            </a:extLst>
          </p:cNvPr>
          <p:cNvSpPr/>
          <p:nvPr/>
        </p:nvSpPr>
        <p:spPr>
          <a:xfrm>
            <a:off x="4583498" y="3739105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C3EB69-76FA-2BAD-8270-F61E2E2CE565}"/>
              </a:ext>
            </a:extLst>
          </p:cNvPr>
          <p:cNvSpPr/>
          <p:nvPr/>
        </p:nvSpPr>
        <p:spPr>
          <a:xfrm>
            <a:off x="5453401" y="3844949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InET</a:t>
            </a:r>
            <a:r>
              <a:rPr lang="en-US" sz="12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pplication for assigning new training, tracking current training, licenses and compliance.</a:t>
            </a:r>
            <a:endParaRPr lang="en-US" sz="120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1" name="Picture 20" descr="A white outline of a person with a graduation cap&#10;&#10;Description automatically generated">
            <a:extLst>
              <a:ext uri="{FF2B5EF4-FFF2-40B4-BE49-F238E27FC236}">
                <a16:creationId xmlns:a16="http://schemas.microsoft.com/office/drawing/2014/main" id="{9329DAE6-CEB4-AF78-9038-57B3FB0F4B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52078" y="3806063"/>
            <a:ext cx="594360" cy="594360"/>
          </a:xfrm>
          <a:prstGeom prst="ellipse">
            <a:avLst/>
          </a:prstGeom>
          <a:ln w="25400">
            <a:noFill/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BF17AA7-9B82-6FD0-C3ED-30A13FE18110}"/>
              </a:ext>
            </a:extLst>
          </p:cNvPr>
          <p:cNvSpPr/>
          <p:nvPr/>
        </p:nvSpPr>
        <p:spPr>
          <a:xfrm>
            <a:off x="4583498" y="2352620"/>
            <a:ext cx="3841283" cy="12443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A65F98-C34D-EA57-FD20-A0656EC3A9DA}"/>
              </a:ext>
            </a:extLst>
          </p:cNvPr>
          <p:cNvSpPr/>
          <p:nvPr/>
        </p:nvSpPr>
        <p:spPr>
          <a:xfrm>
            <a:off x="4583498" y="2348778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D04745A-A953-7981-E193-26AC198E03CB}"/>
              </a:ext>
            </a:extLst>
          </p:cNvPr>
          <p:cNvSpPr/>
          <p:nvPr/>
        </p:nvSpPr>
        <p:spPr>
          <a:xfrm>
            <a:off x="5453401" y="2454743"/>
            <a:ext cx="2817459" cy="1079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Forum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iscussion board for account users for posting messages, interacting with each other, and discussing various topics</a:t>
            </a:r>
            <a:endParaRPr lang="en-US" sz="120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92F0AA-3B85-9626-432F-86839ABBC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078" y="2415857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0E2CE6C-39B8-5375-2516-1878EB8A04C8}"/>
              </a:ext>
            </a:extLst>
          </p:cNvPr>
          <p:cNvSpPr/>
          <p:nvPr/>
        </p:nvSpPr>
        <p:spPr>
          <a:xfrm>
            <a:off x="519768" y="2355453"/>
            <a:ext cx="3841283" cy="12415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A1D9AAE-2FFE-CE02-A052-D47EA508C844}"/>
              </a:ext>
            </a:extLst>
          </p:cNvPr>
          <p:cNvSpPr/>
          <p:nvPr/>
        </p:nvSpPr>
        <p:spPr>
          <a:xfrm>
            <a:off x="519768" y="2351610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D0CB7F-3D98-2B27-0ECF-8C9E1B6B94B9}"/>
              </a:ext>
            </a:extLst>
          </p:cNvPr>
          <p:cNvSpPr/>
          <p:nvPr/>
        </p:nvSpPr>
        <p:spPr>
          <a:xfrm>
            <a:off x="1389671" y="2457575"/>
            <a:ext cx="2817459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BRICS Imaging Tools</a:t>
            </a:r>
            <a:r>
              <a:rPr lang="en-US" sz="1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quantitative analysis and viewing of medical images, such as PET, MRI, CT, or microscopy.</a:t>
            </a:r>
            <a:endParaRPr lang="en-US" sz="12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DCB6EBA-75BD-2AA9-B419-CC32908CB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64" y="2414441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028">
            <a:extLst>
              <a:ext uri="{FF2B5EF4-FFF2-40B4-BE49-F238E27FC236}">
                <a16:creationId xmlns:a16="http://schemas.microsoft.com/office/drawing/2014/main" id="{7972DFC8-806D-3A95-CAD0-CB79776B2169}"/>
              </a:ext>
            </a:extLst>
          </p:cNvPr>
          <p:cNvSpPr/>
          <p:nvPr/>
        </p:nvSpPr>
        <p:spPr>
          <a:xfrm>
            <a:off x="514776" y="3742826"/>
            <a:ext cx="3841283" cy="1173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C50D546-53B9-3E3C-CE2B-2AF1C9986132}"/>
              </a:ext>
            </a:extLst>
          </p:cNvPr>
          <p:cNvSpPr/>
          <p:nvPr/>
        </p:nvSpPr>
        <p:spPr>
          <a:xfrm>
            <a:off x="514776" y="3739105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F06DB09-4A9E-1808-ABE6-938C96C329C6}"/>
              </a:ext>
            </a:extLst>
          </p:cNvPr>
          <p:cNvSpPr/>
          <p:nvPr/>
        </p:nvSpPr>
        <p:spPr>
          <a:xfrm>
            <a:off x="1384679" y="3844949"/>
            <a:ext cx="2817459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450"/>
              </a:spcAft>
              <a:defRPr/>
            </a:pPr>
            <a:r>
              <a:rPr lang="en-US" sz="1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Account Management</a:t>
            </a:r>
          </a:p>
          <a:p>
            <a:pPr marL="0" lvl="1">
              <a:spcAft>
                <a:spcPts val="450"/>
              </a:spcAft>
              <a:defRPr/>
            </a:pPr>
            <a:r>
              <a:rPr lang="en-US" sz="12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Create, approve, and manage user accounts. (RAS enabled)</a:t>
            </a:r>
            <a:endParaRPr lang="en-US" sz="1200">
              <a:latin typeface="Arial" panose="020B0604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2ED6265-FD05-E4B0-8D8F-857FB18D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5" y="3806063"/>
            <a:ext cx="594360" cy="594360"/>
          </a:xfrm>
          <a:prstGeom prst="ellipse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DD408FFD-8A31-BBBE-FDC8-37F29196B034}"/>
              </a:ext>
            </a:extLst>
          </p:cNvPr>
          <p:cNvSpPr/>
          <p:nvPr/>
        </p:nvSpPr>
        <p:spPr>
          <a:xfrm>
            <a:off x="514776" y="5068036"/>
            <a:ext cx="7910006" cy="10485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E5E3DCB-5116-4911-3448-929D02ADC432}"/>
              </a:ext>
            </a:extLst>
          </p:cNvPr>
          <p:cNvSpPr/>
          <p:nvPr/>
        </p:nvSpPr>
        <p:spPr>
          <a:xfrm>
            <a:off x="514559" y="5068037"/>
            <a:ext cx="73152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9E3B5E-BD03-38E4-9D89-AC51F3CAF7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13" t="10240" r="5591" b="6826"/>
          <a:stretch/>
        </p:blipFill>
        <p:spPr>
          <a:xfrm>
            <a:off x="583357" y="5133619"/>
            <a:ext cx="594360" cy="588840"/>
          </a:xfrm>
          <a:prstGeom prst="ellipse">
            <a:avLst/>
          </a:prstGeom>
          <a:ln w="25400">
            <a:noFill/>
          </a:ln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5D1FC8AF-67E1-BD1D-3AC4-B52A1E934BF0}"/>
              </a:ext>
            </a:extLst>
          </p:cNvPr>
          <p:cNvSpPr/>
          <p:nvPr/>
        </p:nvSpPr>
        <p:spPr>
          <a:xfrm>
            <a:off x="1384679" y="5309384"/>
            <a:ext cx="6817602" cy="784830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STAMS: Specimen Tracking And Management System</a:t>
            </a:r>
          </a:p>
          <a:p>
            <a:pPr algn="l"/>
            <a:endParaRPr lang="en-US" sz="900" b="1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0" lvl="1">
              <a:spcAft>
                <a:spcPts val="450"/>
              </a:spcAft>
              <a:defRPr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Provides the path to container storage locations (e.g. freezer) that guides the user to the specific container and sample. </a:t>
            </a:r>
          </a:p>
        </p:txBody>
      </p:sp>
    </p:spTree>
    <p:extLst>
      <p:ext uri="{BB962C8B-B14F-4D97-AF65-F5344CB8AC3E}">
        <p14:creationId xmlns:p14="http://schemas.microsoft.com/office/powerpoint/2010/main" val="1079638522"/>
      </p:ext>
    </p:extLst>
  </p:cSld>
  <p:clrMapOvr>
    <a:masterClrMapping/>
  </p:clrMapOvr>
</p:sld>
</file>

<file path=ppt/theme/theme1.xml><?xml version="1.0" encoding="utf-8"?>
<a:theme xmlns:a="http://schemas.openxmlformats.org/drawingml/2006/main" name="No Footer">
  <a:themeElements>
    <a:clrScheme name="BRICS">
      <a:dk1>
        <a:srgbClr val="000000"/>
      </a:dk1>
      <a:lt1>
        <a:srgbClr val="FFFFFF"/>
      </a:lt1>
      <a:dk2>
        <a:srgbClr val="494949"/>
      </a:dk2>
      <a:lt2>
        <a:srgbClr val="F2F2F2"/>
      </a:lt2>
      <a:accent1>
        <a:srgbClr val="0072BE"/>
      </a:accent1>
      <a:accent2>
        <a:srgbClr val="ED7D31"/>
      </a:accent2>
      <a:accent3>
        <a:srgbClr val="A5A5A5"/>
      </a:accent3>
      <a:accent4>
        <a:srgbClr val="EDC400"/>
      </a:accent4>
      <a:accent5>
        <a:srgbClr val="5B9BD5"/>
      </a:accent5>
      <a:accent6>
        <a:srgbClr val="70AD47"/>
      </a:accent6>
      <a:hlink>
        <a:srgbClr val="1D1EA3"/>
      </a:hlink>
      <a:folHlink>
        <a:srgbClr val="8A4B9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4b77578-9773-42d5-8507-251ca2dc2b06}" enabled="0" method="" siteId="{14b77578-9773-42d5-8507-251ca2dc2b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2850</Words>
  <Application>Microsoft Office PowerPoint</Application>
  <PresentationFormat>On-screen Show (4:3)</PresentationFormat>
  <Paragraphs>571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Helvetica Neue</vt:lpstr>
      <vt:lpstr>Roboto</vt:lpstr>
      <vt:lpstr>Roboto Light</vt:lpstr>
      <vt:lpstr>Wingdings</vt:lpstr>
      <vt:lpstr>YouTube Noto</vt:lpstr>
      <vt:lpstr>No Footer</vt:lpstr>
      <vt:lpstr>Office Theme</vt:lpstr>
      <vt:lpstr>PowerPoint Presentation</vt:lpstr>
      <vt:lpstr>Logistics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GUI – Query/Output</vt:lpstr>
      <vt:lpstr>PowerPoint Presentation</vt:lpstr>
      <vt:lpstr>Studies Overview</vt:lpstr>
      <vt:lpstr>BRICS Added Value - Cohort Discovery </vt:lpstr>
      <vt:lpstr>Extract Transform Load (ETL) Process Steps</vt:lpstr>
      <vt:lpstr>ETL Process Step 1: CDE Definition</vt:lpstr>
      <vt:lpstr>ETL Process Step 2: Creating Form Structures </vt:lpstr>
      <vt:lpstr>ETL Process Step 3: Data Transformation </vt:lpstr>
      <vt:lpstr>ETL Process Step 4: Data Validation &amp; Upload</vt:lpstr>
      <vt:lpstr>Where we Are Now?</vt:lpstr>
      <vt:lpstr>Future Work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McAuliffe, Matthew (NIH/CIT) [E]</dc:creator>
  <cp:lastModifiedBy>Bagonis, Maria (NIH/OD) [E]</cp:lastModifiedBy>
  <cp:revision>3</cp:revision>
  <dcterms:created xsi:type="dcterms:W3CDTF">2023-11-02T13:30:15Z</dcterms:created>
  <dcterms:modified xsi:type="dcterms:W3CDTF">2024-05-08T16:30:17Z</dcterms:modified>
</cp:coreProperties>
</file>